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9" r:id="rId7"/>
    <p:sldId id="261" r:id="rId8"/>
    <p:sldId id="260"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70" autoAdjust="0"/>
    <p:restoredTop sz="96327"/>
  </p:normalViewPr>
  <p:slideViewPr>
    <p:cSldViewPr snapToGrid="0" snapToObjects="1">
      <p:cViewPr varScale="1">
        <p:scale>
          <a:sx n="67" d="100"/>
          <a:sy n="67" d="100"/>
        </p:scale>
        <p:origin x="1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1/10/2023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1/10/2023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1/10/2023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1/10/2023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1/10/2023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1/10/2023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1/10/2023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1/10/2023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1/10/2023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1/10/2023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1/10/2023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1/10/2023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1/10/2023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lstStyle/>
          <a:p>
            <a:r>
              <a:rPr lang="en-US" dirty="0"/>
              <a:t>Child and Adult Care Food Program</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9CF5-82B2-4013-8A46-2805FBF5A06D}"/>
              </a:ext>
            </a:extLst>
          </p:cNvPr>
          <p:cNvSpPr>
            <a:spLocks noGrp="1"/>
          </p:cNvSpPr>
          <p:nvPr>
            <p:ph type="title"/>
          </p:nvPr>
        </p:nvSpPr>
        <p:spPr/>
        <p:txBody>
          <a:bodyPr/>
          <a:lstStyle/>
          <a:p>
            <a:r>
              <a:rPr lang="en-US" dirty="0"/>
              <a:t>Family Day Care Home</a:t>
            </a:r>
          </a:p>
        </p:txBody>
      </p:sp>
      <p:sp>
        <p:nvSpPr>
          <p:cNvPr id="3" name="Content Placeholder 2">
            <a:extLst>
              <a:ext uri="{FF2B5EF4-FFF2-40B4-BE49-F238E27FC236}">
                <a16:creationId xmlns:a16="http://schemas.microsoft.com/office/drawing/2014/main" id="{716D1B03-B3E9-4DF4-A0BF-EC4B7B0E72FE}"/>
              </a:ext>
            </a:extLst>
          </p:cNvPr>
          <p:cNvSpPr>
            <a:spLocks noGrp="1"/>
          </p:cNvSpPr>
          <p:nvPr>
            <p:ph idx="1"/>
          </p:nvPr>
        </p:nvSpPr>
        <p:spPr/>
        <p:txBody>
          <a:bodyPr/>
          <a:lstStyle/>
          <a:p>
            <a:r>
              <a:rPr lang="en-US" sz="2800" dirty="0"/>
              <a:t>Age 12 years and under or children of migrant workers 15 and under; or mentally/physically disabled persons under 18 yrs. </a:t>
            </a:r>
          </a:p>
          <a:p>
            <a:r>
              <a:rPr lang="en-US" sz="2800" dirty="0"/>
              <a:t>Two meals and one snack can be served. </a:t>
            </a:r>
          </a:p>
          <a:p>
            <a:r>
              <a:rPr lang="en-US" sz="2800" dirty="0"/>
              <a:t>Meal rates are determined by Tiers.  </a:t>
            </a:r>
          </a:p>
        </p:txBody>
      </p:sp>
    </p:spTree>
    <p:extLst>
      <p:ext uri="{BB962C8B-B14F-4D97-AF65-F5344CB8AC3E}">
        <p14:creationId xmlns:p14="http://schemas.microsoft.com/office/powerpoint/2010/main" val="186591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3EEC-3CAD-4590-9774-10C11069D38A}"/>
              </a:ext>
            </a:extLst>
          </p:cNvPr>
          <p:cNvSpPr>
            <a:spLocks noGrp="1"/>
          </p:cNvSpPr>
          <p:nvPr>
            <p:ph type="title"/>
          </p:nvPr>
        </p:nvSpPr>
        <p:spPr/>
        <p:txBody>
          <a:bodyPr/>
          <a:lstStyle/>
          <a:p>
            <a:r>
              <a:rPr lang="en-US" dirty="0"/>
              <a:t>Options for Participation</a:t>
            </a:r>
          </a:p>
        </p:txBody>
      </p:sp>
      <p:sp>
        <p:nvSpPr>
          <p:cNvPr id="3" name="Content Placeholder 2">
            <a:extLst>
              <a:ext uri="{FF2B5EF4-FFF2-40B4-BE49-F238E27FC236}">
                <a16:creationId xmlns:a16="http://schemas.microsoft.com/office/drawing/2014/main" id="{A5EE2282-D179-43BD-B98E-0410E7EC4472}"/>
              </a:ext>
            </a:extLst>
          </p:cNvPr>
          <p:cNvSpPr>
            <a:spLocks noGrp="1"/>
          </p:cNvSpPr>
          <p:nvPr>
            <p:ph idx="1"/>
          </p:nvPr>
        </p:nvSpPr>
        <p:spPr/>
        <p:txBody>
          <a:bodyPr/>
          <a:lstStyle/>
          <a:p>
            <a:pPr marL="457200" indent="-457200">
              <a:buFont typeface="+mj-lt"/>
              <a:buAutoNum type="arabicPeriod"/>
            </a:pPr>
            <a:r>
              <a:rPr lang="en-US" dirty="0"/>
              <a:t>A sponsor may participate under a State Agency approved and participating sponsoring organization (SO). </a:t>
            </a:r>
          </a:p>
          <a:p>
            <a:pPr marL="457200" indent="-457200">
              <a:buFont typeface="+mj-lt"/>
              <a:buAutoNum type="arabicPeriod"/>
            </a:pPr>
            <a:r>
              <a:rPr lang="en-US" dirty="0"/>
              <a:t>A sponsor may apply directly with the State Agency. </a:t>
            </a:r>
          </a:p>
          <a:p>
            <a:pPr marL="457200" lvl="1" indent="0">
              <a:buNone/>
            </a:pPr>
            <a:endParaRPr lang="en-US" dirty="0"/>
          </a:p>
          <a:p>
            <a:pPr marL="0" indent="0">
              <a:buNone/>
            </a:pPr>
            <a:r>
              <a:rPr lang="en-US" dirty="0"/>
              <a:t>All centers that inquire are given both options with the exception of family day care homes. Family day care homes are required by </a:t>
            </a:r>
            <a:r>
              <a:rPr lang="en-US" b="0" i="0" dirty="0">
                <a:solidFill>
                  <a:srgbClr val="333333"/>
                </a:solidFill>
                <a:effectLst/>
              </a:rPr>
              <a:t>7 CFR 226.18(b) to participate with an SO. </a:t>
            </a:r>
            <a:endParaRPr lang="en-US" dirty="0"/>
          </a:p>
          <a:p>
            <a:endParaRPr lang="en-US" dirty="0"/>
          </a:p>
        </p:txBody>
      </p:sp>
    </p:spTree>
    <p:extLst>
      <p:ext uri="{BB962C8B-B14F-4D97-AF65-F5344CB8AC3E}">
        <p14:creationId xmlns:p14="http://schemas.microsoft.com/office/powerpoint/2010/main" val="238998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0225-0E0A-4C52-8FD4-F62E4AEE8C1A}"/>
              </a:ext>
            </a:extLst>
          </p:cNvPr>
          <p:cNvSpPr>
            <a:spLocks noGrp="1"/>
          </p:cNvSpPr>
          <p:nvPr>
            <p:ph type="title"/>
          </p:nvPr>
        </p:nvSpPr>
        <p:spPr/>
        <p:txBody>
          <a:bodyPr/>
          <a:lstStyle/>
          <a:p>
            <a:r>
              <a:rPr lang="en-US" dirty="0"/>
              <a:t>Sponsoring Organization Participation</a:t>
            </a:r>
          </a:p>
        </p:txBody>
      </p:sp>
      <p:sp>
        <p:nvSpPr>
          <p:cNvPr id="3" name="Content Placeholder 2">
            <a:extLst>
              <a:ext uri="{FF2B5EF4-FFF2-40B4-BE49-F238E27FC236}">
                <a16:creationId xmlns:a16="http://schemas.microsoft.com/office/drawing/2014/main" id="{E9F1D013-309A-4E92-8D5E-95188030912F}"/>
              </a:ext>
            </a:extLst>
          </p:cNvPr>
          <p:cNvSpPr>
            <a:spLocks noGrp="1"/>
          </p:cNvSpPr>
          <p:nvPr>
            <p:ph idx="1"/>
          </p:nvPr>
        </p:nvSpPr>
        <p:spPr/>
        <p:txBody>
          <a:bodyPr/>
          <a:lstStyle/>
          <a:p>
            <a:r>
              <a:rPr lang="en-US" dirty="0"/>
              <a:t>The SO provides training, technical assistance, monitoring and filing of claims for the center. </a:t>
            </a:r>
          </a:p>
          <a:p>
            <a:pPr lvl="1"/>
            <a:r>
              <a:rPr lang="en-US" sz="2800" dirty="0"/>
              <a:t>A SO for centers may take up to 15% of the reimbursement for administrative expenses.</a:t>
            </a:r>
          </a:p>
          <a:p>
            <a:pPr lvl="1"/>
            <a:r>
              <a:rPr lang="en-US" sz="2800" dirty="0"/>
              <a:t>For Day Care Homes, the SO receives a separate administrative allowance. </a:t>
            </a:r>
          </a:p>
          <a:p>
            <a:endParaRPr lang="en-US" dirty="0"/>
          </a:p>
        </p:txBody>
      </p:sp>
    </p:spTree>
    <p:extLst>
      <p:ext uri="{BB962C8B-B14F-4D97-AF65-F5344CB8AC3E}">
        <p14:creationId xmlns:p14="http://schemas.microsoft.com/office/powerpoint/2010/main" val="253015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9439-53F4-4728-8218-715601DC123B}"/>
              </a:ext>
            </a:extLst>
          </p:cNvPr>
          <p:cNvSpPr>
            <a:spLocks noGrp="1"/>
          </p:cNvSpPr>
          <p:nvPr>
            <p:ph type="title"/>
          </p:nvPr>
        </p:nvSpPr>
        <p:spPr>
          <a:xfrm>
            <a:off x="838200" y="365126"/>
            <a:ext cx="10515600" cy="1136504"/>
          </a:xfrm>
        </p:spPr>
        <p:txBody>
          <a:bodyPr/>
          <a:lstStyle/>
          <a:p>
            <a:r>
              <a:rPr lang="en-US" dirty="0"/>
              <a:t>Requirements for Applying as a Sponsor</a:t>
            </a:r>
          </a:p>
        </p:txBody>
      </p:sp>
      <p:sp>
        <p:nvSpPr>
          <p:cNvPr id="3" name="Content Placeholder 2">
            <a:extLst>
              <a:ext uri="{FF2B5EF4-FFF2-40B4-BE49-F238E27FC236}">
                <a16:creationId xmlns:a16="http://schemas.microsoft.com/office/drawing/2014/main" id="{7710EC09-B8F1-45E7-A092-6D761B7DC402}"/>
              </a:ext>
            </a:extLst>
          </p:cNvPr>
          <p:cNvSpPr>
            <a:spLocks noGrp="1"/>
          </p:cNvSpPr>
          <p:nvPr>
            <p:ph idx="1"/>
          </p:nvPr>
        </p:nvSpPr>
        <p:spPr>
          <a:xfrm>
            <a:off x="838200" y="1439731"/>
            <a:ext cx="10515600" cy="4351338"/>
          </a:xfrm>
        </p:spPr>
        <p:txBody>
          <a:bodyPr/>
          <a:lstStyle/>
          <a:p>
            <a:r>
              <a:rPr lang="pt-BR" sz="2600" dirty="0">
                <a:solidFill>
                  <a:srgbClr val="333333"/>
                </a:solidFill>
              </a:rPr>
              <a:t>Submit financial records to prove financial viability. </a:t>
            </a:r>
            <a:r>
              <a:rPr lang="pt-BR" sz="2600" b="0" i="0" dirty="0">
                <a:solidFill>
                  <a:srgbClr val="333333"/>
                </a:solidFill>
                <a:effectLst/>
              </a:rPr>
              <a:t>7 CFR 226.6(b)(1)(xviii)(A)</a:t>
            </a:r>
          </a:p>
          <a:p>
            <a:pPr lvl="1"/>
            <a:r>
              <a:rPr lang="pt-BR" sz="2600" dirty="0">
                <a:solidFill>
                  <a:srgbClr val="333333"/>
                </a:solidFill>
              </a:rPr>
              <a:t>Financial records for the previous three months are requested and reviewed </a:t>
            </a:r>
          </a:p>
          <a:p>
            <a:pPr lvl="1"/>
            <a:r>
              <a:rPr lang="pt-BR" sz="2600" dirty="0">
                <a:solidFill>
                  <a:srgbClr val="333333"/>
                </a:solidFill>
              </a:rPr>
              <a:t>A budget is submitted. </a:t>
            </a:r>
          </a:p>
          <a:p>
            <a:pPr lvl="1"/>
            <a:r>
              <a:rPr lang="pt-BR" sz="2600" dirty="0">
                <a:solidFill>
                  <a:srgbClr val="333333"/>
                </a:solidFill>
              </a:rPr>
              <a:t>Must demonstrate need for service. </a:t>
            </a:r>
            <a:endParaRPr lang="en-US" sz="2600" dirty="0"/>
          </a:p>
          <a:p>
            <a:r>
              <a:rPr lang="en-US" sz="2600" b="0" i="0" dirty="0">
                <a:solidFill>
                  <a:srgbClr val="333333"/>
                </a:solidFill>
                <a:effectLst/>
              </a:rPr>
              <a:t>Prove Administrative Capability and Program Accountability per 7 CFR 226.6(b)(1)(xviii)(B) and (C)</a:t>
            </a:r>
          </a:p>
          <a:p>
            <a:pPr lvl="1"/>
            <a:r>
              <a:rPr lang="en-US" sz="2600" dirty="0">
                <a:solidFill>
                  <a:srgbClr val="333333"/>
                </a:solidFill>
              </a:rPr>
              <a:t>Provide documentation that shows an adequate plan for operation including staffing and policies and procedures.  </a:t>
            </a:r>
            <a:endParaRPr lang="en-US" sz="2600" dirty="0"/>
          </a:p>
          <a:p>
            <a:endParaRPr lang="en-US" dirty="0"/>
          </a:p>
        </p:txBody>
      </p:sp>
    </p:spTree>
    <p:extLst>
      <p:ext uri="{BB962C8B-B14F-4D97-AF65-F5344CB8AC3E}">
        <p14:creationId xmlns:p14="http://schemas.microsoft.com/office/powerpoint/2010/main" val="213247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1A54-3F67-48B9-BC8D-2228696F5A65}"/>
              </a:ext>
            </a:extLst>
          </p:cNvPr>
          <p:cNvSpPr>
            <a:spLocks noGrp="1"/>
          </p:cNvSpPr>
          <p:nvPr>
            <p:ph type="title"/>
          </p:nvPr>
        </p:nvSpPr>
        <p:spPr>
          <a:xfrm>
            <a:off x="671119" y="365125"/>
            <a:ext cx="10777931" cy="1325563"/>
          </a:xfrm>
        </p:spPr>
        <p:txBody>
          <a:bodyPr>
            <a:normAutofit/>
          </a:bodyPr>
          <a:lstStyle/>
          <a:p>
            <a:r>
              <a:rPr lang="en-US" sz="4000" dirty="0"/>
              <a:t>CACFP Centers Served: Federal Fiscal Year 2022</a:t>
            </a:r>
          </a:p>
        </p:txBody>
      </p:sp>
      <p:sp>
        <p:nvSpPr>
          <p:cNvPr id="3" name="Content Placeholder 2">
            <a:extLst>
              <a:ext uri="{FF2B5EF4-FFF2-40B4-BE49-F238E27FC236}">
                <a16:creationId xmlns:a16="http://schemas.microsoft.com/office/drawing/2014/main" id="{1E59EC39-F6B6-4672-9E33-3E9A53A4B11D}"/>
              </a:ext>
            </a:extLst>
          </p:cNvPr>
          <p:cNvSpPr>
            <a:spLocks noGrp="1"/>
          </p:cNvSpPr>
          <p:nvPr>
            <p:ph idx="1"/>
          </p:nvPr>
        </p:nvSpPr>
        <p:spPr>
          <a:xfrm>
            <a:off x="838200" y="1825625"/>
            <a:ext cx="10515600" cy="3300048"/>
          </a:xfrm>
        </p:spPr>
        <p:txBody>
          <a:bodyPr>
            <a:normAutofit/>
          </a:bodyPr>
          <a:lstStyle/>
          <a:p>
            <a:r>
              <a:rPr lang="en-US" altLang="en-US" dirty="0"/>
              <a:t>Total Number of Sites – 1,885</a:t>
            </a:r>
          </a:p>
          <a:p>
            <a:pPr lvl="1"/>
            <a:r>
              <a:rPr lang="en-US" altLang="en-US" dirty="0"/>
              <a:t>Adult Day Care – 92</a:t>
            </a:r>
          </a:p>
          <a:p>
            <a:pPr lvl="1"/>
            <a:r>
              <a:rPr lang="en-US" altLang="en-US" dirty="0"/>
              <a:t>At-Risk Afterschool Program – 613</a:t>
            </a:r>
          </a:p>
          <a:p>
            <a:pPr lvl="1"/>
            <a:r>
              <a:rPr lang="en-US" altLang="en-US" dirty="0"/>
              <a:t>Child Care Centers – 726</a:t>
            </a:r>
          </a:p>
          <a:p>
            <a:pPr lvl="1"/>
            <a:r>
              <a:rPr lang="en-US" altLang="en-US" dirty="0"/>
              <a:t>Emergency Shelters – 13</a:t>
            </a:r>
          </a:p>
          <a:p>
            <a:pPr lvl="1"/>
            <a:r>
              <a:rPr lang="en-US" altLang="en-US" dirty="0"/>
              <a:t>Head Starts -236</a:t>
            </a:r>
          </a:p>
          <a:p>
            <a:pPr lvl="1"/>
            <a:r>
              <a:rPr lang="en-US" altLang="en-US" dirty="0"/>
              <a:t>Day Care Homes - 205</a:t>
            </a:r>
          </a:p>
          <a:p>
            <a:endParaRPr lang="en-US" altLang="en-US" dirty="0"/>
          </a:p>
        </p:txBody>
      </p:sp>
    </p:spTree>
    <p:extLst>
      <p:ext uri="{BB962C8B-B14F-4D97-AF65-F5344CB8AC3E}">
        <p14:creationId xmlns:p14="http://schemas.microsoft.com/office/powerpoint/2010/main" val="275848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8C1F-0FD1-4A3F-A421-83AB7E7D1ABE}"/>
              </a:ext>
            </a:extLst>
          </p:cNvPr>
          <p:cNvSpPr>
            <a:spLocks noGrp="1"/>
          </p:cNvSpPr>
          <p:nvPr>
            <p:ph type="title"/>
          </p:nvPr>
        </p:nvSpPr>
        <p:spPr/>
        <p:txBody>
          <a:bodyPr/>
          <a:lstStyle/>
          <a:p>
            <a:r>
              <a:rPr lang="en-US" dirty="0"/>
              <a:t>Average Daily Attendance</a:t>
            </a:r>
            <a:r>
              <a:rPr lang="en-US"/>
              <a:t>: FFY22</a:t>
            </a:r>
            <a:endParaRPr lang="en-US" dirty="0"/>
          </a:p>
        </p:txBody>
      </p:sp>
      <p:sp>
        <p:nvSpPr>
          <p:cNvPr id="3" name="Content Placeholder 2">
            <a:extLst>
              <a:ext uri="{FF2B5EF4-FFF2-40B4-BE49-F238E27FC236}">
                <a16:creationId xmlns:a16="http://schemas.microsoft.com/office/drawing/2014/main" id="{1EE4ED5E-83A7-4AA1-971B-864ECBDA82F8}"/>
              </a:ext>
            </a:extLst>
          </p:cNvPr>
          <p:cNvSpPr>
            <a:spLocks noGrp="1"/>
          </p:cNvSpPr>
          <p:nvPr>
            <p:ph idx="1"/>
          </p:nvPr>
        </p:nvSpPr>
        <p:spPr/>
        <p:txBody>
          <a:bodyPr/>
          <a:lstStyle/>
          <a:p>
            <a:r>
              <a:rPr lang="en-US" altLang="en-US" dirty="0"/>
              <a:t>Total 73,896</a:t>
            </a:r>
          </a:p>
          <a:p>
            <a:pPr lvl="1"/>
            <a:r>
              <a:rPr lang="en-US" altLang="en-US" dirty="0"/>
              <a:t>1,856 Adult Day Cares</a:t>
            </a:r>
          </a:p>
          <a:p>
            <a:pPr lvl="1"/>
            <a:r>
              <a:rPr lang="en-US" altLang="en-US" dirty="0"/>
              <a:t>34,080 At Risk After School Programs</a:t>
            </a:r>
          </a:p>
          <a:p>
            <a:pPr lvl="1"/>
            <a:r>
              <a:rPr lang="en-US" altLang="en-US" dirty="0"/>
              <a:t>31,064 Child Cares</a:t>
            </a:r>
          </a:p>
          <a:p>
            <a:pPr lvl="1"/>
            <a:r>
              <a:rPr lang="en-US" altLang="en-US" dirty="0"/>
              <a:t>6,702 Head Starts</a:t>
            </a:r>
          </a:p>
          <a:p>
            <a:pPr lvl="1"/>
            <a:r>
              <a:rPr lang="en-US" altLang="en-US" dirty="0"/>
              <a:t>194 Emergency Shelters </a:t>
            </a:r>
          </a:p>
          <a:p>
            <a:endParaRPr lang="en-US" altLang="en-US" dirty="0"/>
          </a:p>
          <a:p>
            <a:endParaRPr lang="en-US" dirty="0"/>
          </a:p>
        </p:txBody>
      </p:sp>
    </p:spTree>
    <p:extLst>
      <p:ext uri="{BB962C8B-B14F-4D97-AF65-F5344CB8AC3E}">
        <p14:creationId xmlns:p14="http://schemas.microsoft.com/office/powerpoint/2010/main" val="413688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C0C7-1FCC-460F-985C-0B9488D81E2E}"/>
              </a:ext>
            </a:extLst>
          </p:cNvPr>
          <p:cNvSpPr>
            <a:spLocks noGrp="1"/>
          </p:cNvSpPr>
          <p:nvPr>
            <p:ph type="title"/>
          </p:nvPr>
        </p:nvSpPr>
        <p:spPr/>
        <p:txBody>
          <a:bodyPr/>
          <a:lstStyle/>
          <a:p>
            <a:r>
              <a:rPr lang="en-US" dirty="0"/>
              <a:t>Other FY22 Data: </a:t>
            </a:r>
          </a:p>
        </p:txBody>
      </p:sp>
      <p:sp>
        <p:nvSpPr>
          <p:cNvPr id="3" name="Content Placeholder 2">
            <a:extLst>
              <a:ext uri="{FF2B5EF4-FFF2-40B4-BE49-F238E27FC236}">
                <a16:creationId xmlns:a16="http://schemas.microsoft.com/office/drawing/2014/main" id="{3F080152-98F9-4BB9-9E0E-4F42FBA8008A}"/>
              </a:ext>
            </a:extLst>
          </p:cNvPr>
          <p:cNvSpPr>
            <a:spLocks noGrp="1"/>
          </p:cNvSpPr>
          <p:nvPr>
            <p:ph idx="1"/>
          </p:nvPr>
        </p:nvSpPr>
        <p:spPr/>
        <p:txBody>
          <a:bodyPr/>
          <a:lstStyle/>
          <a:p>
            <a:r>
              <a:rPr lang="en-US" altLang="en-US" dirty="0"/>
              <a:t>23,327,960 meals per year</a:t>
            </a:r>
          </a:p>
          <a:p>
            <a:r>
              <a:rPr lang="en-US" altLang="en-US" dirty="0"/>
              <a:t>$41 Million in Reimbursement</a:t>
            </a:r>
          </a:p>
          <a:p>
            <a:pPr marL="0" indent="0">
              <a:buNone/>
            </a:pPr>
            <a:endParaRPr lang="en-US" dirty="0"/>
          </a:p>
        </p:txBody>
      </p:sp>
    </p:spTree>
    <p:extLst>
      <p:ext uri="{BB962C8B-B14F-4D97-AF65-F5344CB8AC3E}">
        <p14:creationId xmlns:p14="http://schemas.microsoft.com/office/powerpoint/2010/main" val="665932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2553-8D33-44DE-8786-DE9E6DFAA4B1}"/>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6759EE83-E071-4442-818E-038D5D9C9ADB}"/>
              </a:ext>
            </a:extLst>
          </p:cNvPr>
          <p:cNvSpPr>
            <a:spLocks noGrp="1"/>
          </p:cNvSpPr>
          <p:nvPr>
            <p:ph idx="1"/>
          </p:nvPr>
        </p:nvSpPr>
        <p:spPr/>
        <p:txBody>
          <a:bodyPr/>
          <a:lstStyle/>
          <a:p>
            <a:r>
              <a:rPr lang="en-US" dirty="0"/>
              <a:t>Approved sponsors file an electronic claim for reimbursement for creditable meals served. </a:t>
            </a:r>
          </a:p>
          <a:p>
            <a:r>
              <a:rPr lang="en-US" dirty="0"/>
              <a:t>The state agency receives the electronic claim and processes payments to the sponsor. </a:t>
            </a:r>
          </a:p>
          <a:p>
            <a:endParaRPr lang="en-US" dirty="0"/>
          </a:p>
        </p:txBody>
      </p:sp>
    </p:spTree>
    <p:extLst>
      <p:ext uri="{BB962C8B-B14F-4D97-AF65-F5344CB8AC3E}">
        <p14:creationId xmlns:p14="http://schemas.microsoft.com/office/powerpoint/2010/main" val="23469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DA3ECD80-0362-4F78-A202-562660F00A49}"/>
              </a:ext>
            </a:extLst>
          </p:cNvPr>
          <p:cNvPicPr>
            <a:picLocks noGrp="1" noChangeAspect="1"/>
          </p:cNvPicPr>
          <p:nvPr>
            <p:ph idx="1"/>
          </p:nvPr>
        </p:nvPicPr>
        <p:blipFill>
          <a:blip r:embed="rId2"/>
          <a:stretch>
            <a:fillRect/>
          </a:stretch>
        </p:blipFill>
        <p:spPr>
          <a:xfrm>
            <a:off x="1501899" y="0"/>
            <a:ext cx="7669925" cy="5741966"/>
          </a:xfrm>
          <a:prstGeom prst="rect">
            <a:avLst/>
          </a:prstGeom>
          <a:noFill/>
        </p:spPr>
      </p:pic>
    </p:spTree>
    <p:extLst>
      <p:ext uri="{BB962C8B-B14F-4D97-AF65-F5344CB8AC3E}">
        <p14:creationId xmlns:p14="http://schemas.microsoft.com/office/powerpoint/2010/main" val="149116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4A045E9F-D29F-4F3F-BC02-2B6B271D544A}"/>
              </a:ext>
            </a:extLst>
          </p:cNvPr>
          <p:cNvPicPr>
            <a:picLocks noGrp="1" noChangeAspect="1"/>
          </p:cNvPicPr>
          <p:nvPr>
            <p:ph idx="1"/>
          </p:nvPr>
        </p:nvPicPr>
        <p:blipFill>
          <a:blip r:embed="rId2"/>
          <a:stretch>
            <a:fillRect/>
          </a:stretch>
        </p:blipFill>
        <p:spPr>
          <a:xfrm>
            <a:off x="1611053" y="-2"/>
            <a:ext cx="7437503" cy="5791498"/>
          </a:xfrm>
          <a:prstGeom prst="rect">
            <a:avLst/>
          </a:prstGeom>
          <a:noFill/>
        </p:spPr>
      </p:pic>
    </p:spTree>
    <p:extLst>
      <p:ext uri="{BB962C8B-B14F-4D97-AF65-F5344CB8AC3E}">
        <p14:creationId xmlns:p14="http://schemas.microsoft.com/office/powerpoint/2010/main" val="260029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3AFD-4368-4932-85E5-2C60B734A4EC}"/>
              </a:ext>
            </a:extLst>
          </p:cNvPr>
          <p:cNvSpPr>
            <a:spLocks noGrp="1"/>
          </p:cNvSpPr>
          <p:nvPr>
            <p:ph type="title"/>
          </p:nvPr>
        </p:nvSpPr>
        <p:spPr/>
        <p:txBody>
          <a:bodyPr/>
          <a:lstStyle/>
          <a:p>
            <a:r>
              <a:rPr lang="en-US" dirty="0"/>
              <a:t>Purpose of the CACFP</a:t>
            </a:r>
          </a:p>
        </p:txBody>
      </p:sp>
      <p:sp>
        <p:nvSpPr>
          <p:cNvPr id="3" name="Content Placeholder 2">
            <a:extLst>
              <a:ext uri="{FF2B5EF4-FFF2-40B4-BE49-F238E27FC236}">
                <a16:creationId xmlns:a16="http://schemas.microsoft.com/office/drawing/2014/main" id="{42ABF414-07E1-4F95-A5AE-21DF98B22DD0}"/>
              </a:ext>
            </a:extLst>
          </p:cNvPr>
          <p:cNvSpPr>
            <a:spLocks noGrp="1"/>
          </p:cNvSpPr>
          <p:nvPr>
            <p:ph idx="1"/>
          </p:nvPr>
        </p:nvSpPr>
        <p:spPr/>
        <p:txBody>
          <a:bodyPr/>
          <a:lstStyle/>
          <a:p>
            <a:pPr marL="0" indent="0">
              <a:buNone/>
            </a:pPr>
            <a:r>
              <a:rPr lang="en-US" altLang="en-US" sz="3400" dirty="0">
                <a:latin typeface="+mj-lt"/>
                <a:cs typeface="Times New Roman" panose="02020603050405020304" pitchFamily="18" charset="0"/>
              </a:rPr>
              <a:t>Assist Childcare centers, day care homes, head starts, at risk after school programs, emergency shelters, and adult day care centers in providing nutritious meals to their participants through reimbursement for provision of healthy meals.   </a:t>
            </a:r>
          </a:p>
          <a:p>
            <a:pPr marL="0" indent="0">
              <a:buNone/>
            </a:pPr>
            <a:endParaRPr lang="en-US" dirty="0"/>
          </a:p>
        </p:txBody>
      </p:sp>
    </p:spTree>
    <p:extLst>
      <p:ext uri="{BB962C8B-B14F-4D97-AF65-F5344CB8AC3E}">
        <p14:creationId xmlns:p14="http://schemas.microsoft.com/office/powerpoint/2010/main" val="37472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D7C2-56DD-4628-9C50-E559A7EED656}"/>
              </a:ext>
            </a:extLst>
          </p:cNvPr>
          <p:cNvSpPr>
            <a:spLocks noGrp="1"/>
          </p:cNvSpPr>
          <p:nvPr>
            <p:ph type="title"/>
          </p:nvPr>
        </p:nvSpPr>
        <p:spPr/>
        <p:txBody>
          <a:bodyPr/>
          <a:lstStyle/>
          <a:p>
            <a:r>
              <a:rPr lang="en-US" dirty="0"/>
              <a:t>Record Keeping Requirements</a:t>
            </a:r>
          </a:p>
        </p:txBody>
      </p:sp>
      <p:sp>
        <p:nvSpPr>
          <p:cNvPr id="3" name="Content Placeholder 2">
            <a:extLst>
              <a:ext uri="{FF2B5EF4-FFF2-40B4-BE49-F238E27FC236}">
                <a16:creationId xmlns:a16="http://schemas.microsoft.com/office/drawing/2014/main" id="{08A60045-AA2E-4AF2-8CE8-1F99F419462A}"/>
              </a:ext>
            </a:extLst>
          </p:cNvPr>
          <p:cNvSpPr>
            <a:spLocks noGrp="1"/>
          </p:cNvSpPr>
          <p:nvPr>
            <p:ph idx="1"/>
          </p:nvPr>
        </p:nvSpPr>
        <p:spPr/>
        <p:txBody>
          <a:bodyPr/>
          <a:lstStyle/>
          <a:p>
            <a:r>
              <a:rPr lang="en-US" dirty="0"/>
              <a:t>Documentation to support claims must be kept on file. </a:t>
            </a:r>
          </a:p>
          <a:p>
            <a:r>
              <a:rPr lang="en-US" dirty="0"/>
              <a:t>Retention is required for the current year plus the three prior years. </a:t>
            </a:r>
          </a:p>
          <a:p>
            <a:endParaRPr lang="en-US" dirty="0"/>
          </a:p>
        </p:txBody>
      </p:sp>
    </p:spTree>
    <p:extLst>
      <p:ext uri="{BB962C8B-B14F-4D97-AF65-F5344CB8AC3E}">
        <p14:creationId xmlns:p14="http://schemas.microsoft.com/office/powerpoint/2010/main" val="303238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AEA6-E69C-420E-A68B-B36D0861F8DF}"/>
              </a:ext>
            </a:extLst>
          </p:cNvPr>
          <p:cNvSpPr>
            <a:spLocks noGrp="1"/>
          </p:cNvSpPr>
          <p:nvPr>
            <p:ph type="title"/>
          </p:nvPr>
        </p:nvSpPr>
        <p:spPr/>
        <p:txBody>
          <a:bodyPr/>
          <a:lstStyle/>
          <a:p>
            <a:r>
              <a:rPr lang="en-US" dirty="0"/>
              <a:t>Nutrition Requirements</a:t>
            </a:r>
          </a:p>
        </p:txBody>
      </p:sp>
      <p:sp>
        <p:nvSpPr>
          <p:cNvPr id="3" name="Content Placeholder 2">
            <a:extLst>
              <a:ext uri="{FF2B5EF4-FFF2-40B4-BE49-F238E27FC236}">
                <a16:creationId xmlns:a16="http://schemas.microsoft.com/office/drawing/2014/main" id="{89B601A2-4F56-4479-9C98-A548E3F3E253}"/>
              </a:ext>
            </a:extLst>
          </p:cNvPr>
          <p:cNvSpPr>
            <a:spLocks noGrp="1"/>
          </p:cNvSpPr>
          <p:nvPr>
            <p:ph idx="1"/>
          </p:nvPr>
        </p:nvSpPr>
        <p:spPr/>
        <p:txBody>
          <a:bodyPr/>
          <a:lstStyle/>
          <a:p>
            <a:r>
              <a:rPr lang="en-US" dirty="0"/>
              <a:t>Aligns with WIC, the Dietary Guidelines for Americans, and the American Academy of Pediatrics Recommendations.  </a:t>
            </a:r>
          </a:p>
          <a:p>
            <a:endParaRPr lang="en-US" dirty="0"/>
          </a:p>
        </p:txBody>
      </p:sp>
    </p:spTree>
    <p:extLst>
      <p:ext uri="{BB962C8B-B14F-4D97-AF65-F5344CB8AC3E}">
        <p14:creationId xmlns:p14="http://schemas.microsoft.com/office/powerpoint/2010/main" val="68105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AE68-52AD-48C4-8030-F675B424A033}"/>
              </a:ext>
            </a:extLst>
          </p:cNvPr>
          <p:cNvSpPr>
            <a:spLocks noGrp="1"/>
          </p:cNvSpPr>
          <p:nvPr>
            <p:ph type="title"/>
          </p:nvPr>
        </p:nvSpPr>
        <p:spPr>
          <a:xfrm>
            <a:off x="754310" y="1984200"/>
            <a:ext cx="10515600" cy="1325563"/>
          </a:xfrm>
        </p:spPr>
        <p:txBody>
          <a:bodyPr/>
          <a:lstStyle/>
          <a:p>
            <a:pPr algn="ctr"/>
            <a:r>
              <a:rPr lang="en-US" dirty="0"/>
              <a:t>Meal Patterns</a:t>
            </a:r>
          </a:p>
        </p:txBody>
      </p:sp>
    </p:spTree>
    <p:extLst>
      <p:ext uri="{BB962C8B-B14F-4D97-AF65-F5344CB8AC3E}">
        <p14:creationId xmlns:p14="http://schemas.microsoft.com/office/powerpoint/2010/main" val="14046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BFA6CBD2-4C97-4C98-8DF8-38FE321CB3D1}"/>
              </a:ext>
            </a:extLst>
          </p:cNvPr>
          <p:cNvPicPr>
            <a:picLocks noGrp="1" noChangeAspect="1"/>
          </p:cNvPicPr>
          <p:nvPr>
            <p:ph idx="1"/>
          </p:nvPr>
        </p:nvPicPr>
        <p:blipFill>
          <a:blip r:embed="rId2"/>
          <a:stretch>
            <a:fillRect/>
          </a:stretch>
        </p:blipFill>
        <p:spPr>
          <a:xfrm>
            <a:off x="605106" y="413963"/>
            <a:ext cx="7255378" cy="5878377"/>
          </a:xfrm>
          <a:prstGeom prst="rect">
            <a:avLst/>
          </a:prstGeom>
          <a:noFill/>
        </p:spPr>
      </p:pic>
    </p:spTree>
    <p:extLst>
      <p:ext uri="{BB962C8B-B14F-4D97-AF65-F5344CB8AC3E}">
        <p14:creationId xmlns:p14="http://schemas.microsoft.com/office/powerpoint/2010/main" val="15330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FEB2C491-93EC-4511-B0E3-E62B00222686}"/>
              </a:ext>
            </a:extLst>
          </p:cNvPr>
          <p:cNvPicPr>
            <a:picLocks noGrp="1" noChangeAspect="1"/>
          </p:cNvPicPr>
          <p:nvPr>
            <p:ph idx="1"/>
          </p:nvPr>
        </p:nvPicPr>
        <p:blipFill>
          <a:blip r:embed="rId2"/>
          <a:stretch>
            <a:fillRect/>
          </a:stretch>
        </p:blipFill>
        <p:spPr>
          <a:xfrm>
            <a:off x="630019" y="324781"/>
            <a:ext cx="5733459" cy="6008351"/>
          </a:xfrm>
          <a:prstGeom prst="rect">
            <a:avLst/>
          </a:prstGeom>
          <a:noFill/>
        </p:spPr>
      </p:pic>
    </p:spTree>
    <p:extLst>
      <p:ext uri="{BB962C8B-B14F-4D97-AF65-F5344CB8AC3E}">
        <p14:creationId xmlns:p14="http://schemas.microsoft.com/office/powerpoint/2010/main" val="418311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8C16D91E-EE8B-49A7-840F-9C04F57F799B}"/>
              </a:ext>
            </a:extLst>
          </p:cNvPr>
          <p:cNvPicPr>
            <a:picLocks noGrp="1" noChangeAspect="1"/>
          </p:cNvPicPr>
          <p:nvPr>
            <p:ph idx="1"/>
          </p:nvPr>
        </p:nvPicPr>
        <p:blipFill>
          <a:blip r:embed="rId2"/>
          <a:stretch>
            <a:fillRect/>
          </a:stretch>
        </p:blipFill>
        <p:spPr>
          <a:xfrm>
            <a:off x="1000475" y="840304"/>
            <a:ext cx="8110902" cy="4487475"/>
          </a:xfrm>
          <a:prstGeom prst="rect">
            <a:avLst/>
          </a:prstGeom>
          <a:noFill/>
        </p:spPr>
      </p:pic>
    </p:spTree>
    <p:extLst>
      <p:ext uri="{BB962C8B-B14F-4D97-AF65-F5344CB8AC3E}">
        <p14:creationId xmlns:p14="http://schemas.microsoft.com/office/powerpoint/2010/main" val="53047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25EAFC-1D9B-4438-A972-5D598C0C0E41}"/>
              </a:ext>
            </a:extLst>
          </p:cNvPr>
          <p:cNvPicPr>
            <a:picLocks noGrp="1" noChangeAspect="1"/>
          </p:cNvPicPr>
          <p:nvPr>
            <p:ph idx="1"/>
          </p:nvPr>
        </p:nvPicPr>
        <p:blipFill>
          <a:blip r:embed="rId2"/>
          <a:stretch>
            <a:fillRect/>
          </a:stretch>
        </p:blipFill>
        <p:spPr>
          <a:xfrm>
            <a:off x="971562" y="323865"/>
            <a:ext cx="5578527" cy="6054512"/>
          </a:xfrm>
          <a:prstGeom prst="rect">
            <a:avLst/>
          </a:prstGeom>
          <a:noFill/>
        </p:spPr>
      </p:pic>
    </p:spTree>
    <p:extLst>
      <p:ext uri="{BB962C8B-B14F-4D97-AF65-F5344CB8AC3E}">
        <p14:creationId xmlns:p14="http://schemas.microsoft.com/office/powerpoint/2010/main" val="2022357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0EA4700F-5900-46CC-B2FD-8E5474840D8F}"/>
              </a:ext>
            </a:extLst>
          </p:cNvPr>
          <p:cNvPicPr>
            <a:picLocks noGrp="1" noChangeAspect="1"/>
          </p:cNvPicPr>
          <p:nvPr>
            <p:ph idx="1"/>
          </p:nvPr>
        </p:nvPicPr>
        <p:blipFill>
          <a:blip r:embed="rId2"/>
          <a:stretch>
            <a:fillRect/>
          </a:stretch>
        </p:blipFill>
        <p:spPr>
          <a:xfrm>
            <a:off x="656342" y="619125"/>
            <a:ext cx="7679888" cy="3859569"/>
          </a:xfrm>
          <a:prstGeom prst="rect">
            <a:avLst/>
          </a:prstGeom>
          <a:noFill/>
        </p:spPr>
      </p:pic>
    </p:spTree>
    <p:extLst>
      <p:ext uri="{BB962C8B-B14F-4D97-AF65-F5344CB8AC3E}">
        <p14:creationId xmlns:p14="http://schemas.microsoft.com/office/powerpoint/2010/main" val="227016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152B-2356-4DC6-85C8-2244A3D7F02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FE22452-FD8B-42D5-8453-6D703F5EEFCE}"/>
              </a:ext>
            </a:extLst>
          </p:cNvPr>
          <p:cNvSpPr>
            <a:spLocks noGrp="1"/>
          </p:cNvSpPr>
          <p:nvPr>
            <p:ph idx="1"/>
          </p:nvPr>
        </p:nvSpPr>
        <p:spPr/>
        <p:txBody>
          <a:bodyPr/>
          <a:lstStyle/>
          <a:p>
            <a:pPr marL="0" indent="0">
              <a:buNone/>
            </a:pPr>
            <a:r>
              <a:rPr lang="en-US" dirty="0"/>
              <a:t>Elizabeth Fiehler</a:t>
            </a:r>
          </a:p>
          <a:p>
            <a:pPr marL="0" indent="0">
              <a:buNone/>
            </a:pPr>
            <a:r>
              <a:rPr lang="en-US" dirty="0"/>
              <a:t>Child and Adult Care Food Program Manager</a:t>
            </a:r>
          </a:p>
          <a:p>
            <a:pPr marL="0" indent="0">
              <a:buNone/>
            </a:pPr>
            <a:r>
              <a:rPr lang="en-US" sz="2800" dirty="0"/>
              <a:t>Elizabeth.Fiehler@education.ky.gov</a:t>
            </a:r>
            <a:endParaRPr lang="en-US" dirty="0"/>
          </a:p>
        </p:txBody>
      </p:sp>
    </p:spTree>
    <p:extLst>
      <p:ext uri="{BB962C8B-B14F-4D97-AF65-F5344CB8AC3E}">
        <p14:creationId xmlns:p14="http://schemas.microsoft.com/office/powerpoint/2010/main" val="403184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4FE4-6EFE-4935-AFE4-E55761F20D37}"/>
              </a:ext>
            </a:extLst>
          </p:cNvPr>
          <p:cNvSpPr>
            <a:spLocks noGrp="1"/>
          </p:cNvSpPr>
          <p:nvPr>
            <p:ph type="title"/>
          </p:nvPr>
        </p:nvSpPr>
        <p:spPr/>
        <p:txBody>
          <a:bodyPr/>
          <a:lstStyle/>
          <a:p>
            <a:r>
              <a:rPr lang="en-US" dirty="0"/>
              <a:t>CACFP Funding and Regulatory Authority</a:t>
            </a:r>
          </a:p>
        </p:txBody>
      </p:sp>
      <p:sp>
        <p:nvSpPr>
          <p:cNvPr id="3" name="Content Placeholder 2">
            <a:extLst>
              <a:ext uri="{FF2B5EF4-FFF2-40B4-BE49-F238E27FC236}">
                <a16:creationId xmlns:a16="http://schemas.microsoft.com/office/drawing/2014/main" id="{0F0446C9-7F23-416A-A509-82BE677202EC}"/>
              </a:ext>
            </a:extLst>
          </p:cNvPr>
          <p:cNvSpPr>
            <a:spLocks noGrp="1"/>
          </p:cNvSpPr>
          <p:nvPr>
            <p:ph idx="1"/>
          </p:nvPr>
        </p:nvSpPr>
        <p:spPr/>
        <p:txBody>
          <a:bodyPr/>
          <a:lstStyle/>
          <a:p>
            <a:r>
              <a:rPr lang="en-US" altLang="en-US" sz="2800" dirty="0">
                <a:latin typeface="+mj-lt"/>
                <a:cs typeface="Times New Roman" panose="02020603050405020304" pitchFamily="18" charset="0"/>
              </a:rPr>
              <a:t>National School Lunch Act</a:t>
            </a:r>
          </a:p>
          <a:p>
            <a:r>
              <a:rPr lang="en-US" altLang="en-US" sz="2800" dirty="0">
                <a:latin typeface="+mj-lt"/>
                <a:cs typeface="Times New Roman" panose="02020603050405020304" pitchFamily="18" charset="0"/>
              </a:rPr>
              <a:t>Child Nutrition Reauthorization</a:t>
            </a:r>
          </a:p>
          <a:p>
            <a:r>
              <a:rPr lang="en-US" altLang="en-US" sz="2800" dirty="0">
                <a:latin typeface="+mj-lt"/>
                <a:cs typeface="Times New Roman" panose="02020603050405020304" pitchFamily="18" charset="0"/>
              </a:rPr>
              <a:t>United States Department of Agriculture (USDA) – Food and Nutrition Services (FNS)  </a:t>
            </a:r>
          </a:p>
          <a:p>
            <a:r>
              <a:rPr lang="en-US" altLang="en-US" sz="2800" dirty="0">
                <a:latin typeface="+mj-lt"/>
                <a:cs typeface="Times New Roman" panose="02020603050405020304" pitchFamily="18" charset="0"/>
              </a:rPr>
              <a:t>Regulated by 7 CFR part 226</a:t>
            </a:r>
          </a:p>
          <a:p>
            <a:r>
              <a:rPr lang="en-US" altLang="en-US" sz="2800" dirty="0">
                <a:latin typeface="+mj-lt"/>
                <a:cs typeface="Times New Roman" panose="02020603050405020304" pitchFamily="18" charset="0"/>
              </a:rPr>
              <a:t>Administered by the Kentucky Department of Education</a:t>
            </a:r>
          </a:p>
          <a:p>
            <a:pPr marL="0" indent="0">
              <a:buNone/>
            </a:pPr>
            <a:endParaRPr lang="en-US" dirty="0"/>
          </a:p>
        </p:txBody>
      </p:sp>
    </p:spTree>
    <p:extLst>
      <p:ext uri="{BB962C8B-B14F-4D97-AF65-F5344CB8AC3E}">
        <p14:creationId xmlns:p14="http://schemas.microsoft.com/office/powerpoint/2010/main" val="145933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4FE4-6EFE-4935-AFE4-E55761F20D37}"/>
              </a:ext>
            </a:extLst>
          </p:cNvPr>
          <p:cNvSpPr>
            <a:spLocks noGrp="1"/>
          </p:cNvSpPr>
          <p:nvPr>
            <p:ph type="title"/>
          </p:nvPr>
        </p:nvSpPr>
        <p:spPr/>
        <p:txBody>
          <a:bodyPr/>
          <a:lstStyle/>
          <a:p>
            <a:r>
              <a:rPr lang="en-US" dirty="0"/>
              <a:t>Eligible Site Types</a:t>
            </a:r>
          </a:p>
        </p:txBody>
      </p:sp>
      <p:sp>
        <p:nvSpPr>
          <p:cNvPr id="3" name="Content Placeholder 2">
            <a:extLst>
              <a:ext uri="{FF2B5EF4-FFF2-40B4-BE49-F238E27FC236}">
                <a16:creationId xmlns:a16="http://schemas.microsoft.com/office/drawing/2014/main" id="{0F0446C9-7F23-416A-A509-82BE677202EC}"/>
              </a:ext>
            </a:extLst>
          </p:cNvPr>
          <p:cNvSpPr>
            <a:spLocks noGrp="1"/>
          </p:cNvSpPr>
          <p:nvPr>
            <p:ph idx="1"/>
          </p:nvPr>
        </p:nvSpPr>
        <p:spPr/>
        <p:txBody>
          <a:bodyPr/>
          <a:lstStyle/>
          <a:p>
            <a:r>
              <a:rPr lang="en-US" dirty="0"/>
              <a:t>Child Care Center</a:t>
            </a:r>
          </a:p>
          <a:p>
            <a:r>
              <a:rPr lang="en-US" dirty="0"/>
              <a:t>At-Risk After School Program</a:t>
            </a:r>
          </a:p>
          <a:p>
            <a:r>
              <a:rPr lang="en-US" dirty="0"/>
              <a:t>Emergency Shelter/Homeless Shelter</a:t>
            </a:r>
          </a:p>
          <a:p>
            <a:r>
              <a:rPr lang="en-US" dirty="0"/>
              <a:t>Head Start and State Funded Preschool</a:t>
            </a:r>
          </a:p>
          <a:p>
            <a:r>
              <a:rPr lang="en-US" dirty="0"/>
              <a:t>Adult Day Care Center</a:t>
            </a:r>
          </a:p>
          <a:p>
            <a:r>
              <a:rPr lang="en-US" dirty="0"/>
              <a:t>Family Day Care Home</a:t>
            </a:r>
          </a:p>
        </p:txBody>
      </p:sp>
    </p:spTree>
    <p:extLst>
      <p:ext uri="{BB962C8B-B14F-4D97-AF65-F5344CB8AC3E}">
        <p14:creationId xmlns:p14="http://schemas.microsoft.com/office/powerpoint/2010/main" val="47913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4FE4-6EFE-4935-AFE4-E55761F20D37}"/>
              </a:ext>
            </a:extLst>
          </p:cNvPr>
          <p:cNvSpPr>
            <a:spLocks noGrp="1"/>
          </p:cNvSpPr>
          <p:nvPr>
            <p:ph type="title"/>
          </p:nvPr>
        </p:nvSpPr>
        <p:spPr/>
        <p:txBody>
          <a:bodyPr/>
          <a:lstStyle/>
          <a:p>
            <a:r>
              <a:rPr lang="en-US" altLang="en-US" dirty="0">
                <a:latin typeface="+mj-lt"/>
                <a:cs typeface="Times New Roman" panose="02020603050405020304" pitchFamily="18" charset="0"/>
              </a:rPr>
              <a:t>Child Care Centers </a:t>
            </a:r>
            <a:endParaRPr lang="en-US" dirty="0"/>
          </a:p>
        </p:txBody>
      </p:sp>
      <p:sp>
        <p:nvSpPr>
          <p:cNvPr id="3" name="Content Placeholder 2">
            <a:extLst>
              <a:ext uri="{FF2B5EF4-FFF2-40B4-BE49-F238E27FC236}">
                <a16:creationId xmlns:a16="http://schemas.microsoft.com/office/drawing/2014/main" id="{0F0446C9-7F23-416A-A509-82BE677202EC}"/>
              </a:ext>
            </a:extLst>
          </p:cNvPr>
          <p:cNvSpPr>
            <a:spLocks noGrp="1"/>
          </p:cNvSpPr>
          <p:nvPr>
            <p:ph idx="1"/>
          </p:nvPr>
        </p:nvSpPr>
        <p:spPr>
          <a:xfrm>
            <a:off x="838200" y="1451295"/>
            <a:ext cx="10515600" cy="4725668"/>
          </a:xfrm>
        </p:spPr>
        <p:txBody>
          <a:bodyPr/>
          <a:lstStyle/>
          <a:p>
            <a:r>
              <a:rPr lang="en-US" sz="2600" dirty="0">
                <a:latin typeface="+mj-lt"/>
                <a:cs typeface="Times New Roman" panose="02020603050405020304" pitchFamily="18" charset="0"/>
              </a:rPr>
              <a:t>Age 12 years and under or children of migrant workers 15 and under; or mentally/physically disabled persons under 18 yrs. </a:t>
            </a:r>
          </a:p>
          <a:p>
            <a:r>
              <a:rPr lang="en-US" sz="2600" dirty="0">
                <a:latin typeface="+mj-lt"/>
                <a:cs typeface="Times New Roman" panose="02020603050405020304" pitchFamily="18" charset="0"/>
              </a:rPr>
              <a:t>Meal reimbursement rates are determined by income</a:t>
            </a:r>
            <a:endParaRPr lang="en-US" altLang="en-US" sz="2600" dirty="0">
              <a:latin typeface="+mj-lt"/>
              <a:cs typeface="Times New Roman" panose="02020603050405020304" pitchFamily="18" charset="0"/>
            </a:endParaRPr>
          </a:p>
          <a:p>
            <a:r>
              <a:rPr lang="en-US" altLang="en-US" sz="2600" dirty="0">
                <a:latin typeface="+mj-lt"/>
                <a:cs typeface="Times New Roman" panose="02020603050405020304" pitchFamily="18" charset="0"/>
              </a:rPr>
              <a:t>May serve 2 meals and a snack per day. </a:t>
            </a:r>
          </a:p>
          <a:p>
            <a:endParaRPr lang="en-US" altLang="en-US" sz="2600" dirty="0">
              <a:latin typeface="+mj-lt"/>
              <a:cs typeface="Times New Roman" panose="02020603050405020304" pitchFamily="18" charset="0"/>
            </a:endParaRPr>
          </a:p>
          <a:p>
            <a:pPr marL="0" indent="0">
              <a:buNone/>
            </a:pPr>
            <a:r>
              <a:rPr lang="en-US" altLang="en-US" sz="2600" dirty="0">
                <a:latin typeface="+mj-lt"/>
                <a:cs typeface="Times New Roman" panose="02020603050405020304" pitchFamily="18" charset="0"/>
              </a:rPr>
              <a:t>For Profit - </a:t>
            </a:r>
            <a:r>
              <a:rPr lang="en-US" sz="2600" dirty="0"/>
              <a:t>25% of the children must be eligible for free or reduced-price meals. </a:t>
            </a:r>
          </a:p>
          <a:p>
            <a:pPr marL="0" indent="0">
              <a:buNone/>
            </a:pPr>
            <a:r>
              <a:rPr lang="en-US" altLang="en-US" sz="2600" dirty="0"/>
              <a:t>This is not a requirement for non-profits.</a:t>
            </a:r>
          </a:p>
          <a:p>
            <a:pPr marL="0" indent="0">
              <a:buNone/>
            </a:pPr>
            <a:endParaRPr lang="en-US" altLang="en-US" sz="2800" dirty="0">
              <a:latin typeface="+mj-lt"/>
              <a:cs typeface="Times New Roman" panose="02020603050405020304" pitchFamily="18" charset="0"/>
            </a:endParaRPr>
          </a:p>
          <a:p>
            <a:endParaRPr lang="en-US" dirty="0"/>
          </a:p>
        </p:txBody>
      </p:sp>
    </p:spTree>
    <p:extLst>
      <p:ext uri="{BB962C8B-B14F-4D97-AF65-F5344CB8AC3E}">
        <p14:creationId xmlns:p14="http://schemas.microsoft.com/office/powerpoint/2010/main" val="386234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2527-A9B0-42CF-9DE7-322776A01DF1}"/>
              </a:ext>
            </a:extLst>
          </p:cNvPr>
          <p:cNvSpPr>
            <a:spLocks noGrp="1"/>
          </p:cNvSpPr>
          <p:nvPr>
            <p:ph type="title"/>
          </p:nvPr>
        </p:nvSpPr>
        <p:spPr/>
        <p:txBody>
          <a:bodyPr/>
          <a:lstStyle/>
          <a:p>
            <a:r>
              <a:rPr lang="en-US" dirty="0"/>
              <a:t>At-Risk After School Program</a:t>
            </a:r>
          </a:p>
        </p:txBody>
      </p:sp>
      <p:sp>
        <p:nvSpPr>
          <p:cNvPr id="3" name="Content Placeholder 2">
            <a:extLst>
              <a:ext uri="{FF2B5EF4-FFF2-40B4-BE49-F238E27FC236}">
                <a16:creationId xmlns:a16="http://schemas.microsoft.com/office/drawing/2014/main" id="{BF61A04B-5B82-4CA7-ACE5-DF9ECC9FC94A}"/>
              </a:ext>
            </a:extLst>
          </p:cNvPr>
          <p:cNvSpPr>
            <a:spLocks noGrp="1"/>
          </p:cNvSpPr>
          <p:nvPr>
            <p:ph idx="1"/>
          </p:nvPr>
        </p:nvSpPr>
        <p:spPr/>
        <p:txBody>
          <a:bodyPr/>
          <a:lstStyle/>
          <a:p>
            <a:r>
              <a:rPr lang="en-US" sz="2600" dirty="0"/>
              <a:t>Must provide enrichment activities afterschool or on weekends, holidays, or school vacations during the regular school year. </a:t>
            </a:r>
          </a:p>
          <a:p>
            <a:r>
              <a:rPr lang="en-US" sz="2600" dirty="0"/>
              <a:t>Must be located in the attendance area of a school where at least fifty percent of the children are eligible for free or reduced-price meals based on the National School Lunch Program Qualifying Data. </a:t>
            </a:r>
          </a:p>
          <a:p>
            <a:r>
              <a:rPr lang="en-US" sz="2600" dirty="0"/>
              <a:t>Serve children up to the age of 18 yrs. </a:t>
            </a:r>
          </a:p>
          <a:p>
            <a:r>
              <a:rPr lang="en-US" sz="2600" dirty="0"/>
              <a:t>May serve one meal and one snack per day. </a:t>
            </a:r>
          </a:p>
          <a:p>
            <a:r>
              <a:rPr lang="en-US" sz="2600" dirty="0"/>
              <a:t>All meals are reimbursed at the free rate. </a:t>
            </a:r>
          </a:p>
          <a:p>
            <a:endParaRPr lang="en-US" dirty="0"/>
          </a:p>
        </p:txBody>
      </p:sp>
    </p:spTree>
    <p:extLst>
      <p:ext uri="{BB962C8B-B14F-4D97-AF65-F5344CB8AC3E}">
        <p14:creationId xmlns:p14="http://schemas.microsoft.com/office/powerpoint/2010/main" val="107229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02B6-1EC6-4AB0-BBB3-8B1B9E396E2E}"/>
              </a:ext>
            </a:extLst>
          </p:cNvPr>
          <p:cNvSpPr>
            <a:spLocks noGrp="1"/>
          </p:cNvSpPr>
          <p:nvPr>
            <p:ph type="title"/>
          </p:nvPr>
        </p:nvSpPr>
        <p:spPr/>
        <p:txBody>
          <a:bodyPr/>
          <a:lstStyle/>
          <a:p>
            <a:r>
              <a:rPr lang="en-US" dirty="0"/>
              <a:t>Emergency Shelter/Homeless Shelter</a:t>
            </a:r>
          </a:p>
        </p:txBody>
      </p:sp>
      <p:sp>
        <p:nvSpPr>
          <p:cNvPr id="3" name="Content Placeholder 2">
            <a:extLst>
              <a:ext uri="{FF2B5EF4-FFF2-40B4-BE49-F238E27FC236}">
                <a16:creationId xmlns:a16="http://schemas.microsoft.com/office/drawing/2014/main" id="{AA946F8F-E042-4220-94B7-5E51489C9687}"/>
              </a:ext>
            </a:extLst>
          </p:cNvPr>
          <p:cNvSpPr>
            <a:spLocks noGrp="1"/>
          </p:cNvSpPr>
          <p:nvPr>
            <p:ph idx="1"/>
          </p:nvPr>
        </p:nvSpPr>
        <p:spPr/>
        <p:txBody>
          <a:bodyPr>
            <a:normAutofit/>
          </a:bodyPr>
          <a:lstStyle/>
          <a:p>
            <a:r>
              <a:rPr lang="en-US" sz="3600" dirty="0"/>
              <a:t>Children through age 18. </a:t>
            </a:r>
          </a:p>
          <a:p>
            <a:r>
              <a:rPr lang="en-US" sz="3600" dirty="0"/>
              <a:t>May serve up to three meals per day </a:t>
            </a:r>
          </a:p>
          <a:p>
            <a:r>
              <a:rPr lang="en-US" sz="3600" dirty="0"/>
              <a:t>All meals are reimbursed at the free rate. </a:t>
            </a:r>
          </a:p>
        </p:txBody>
      </p:sp>
    </p:spTree>
    <p:extLst>
      <p:ext uri="{BB962C8B-B14F-4D97-AF65-F5344CB8AC3E}">
        <p14:creationId xmlns:p14="http://schemas.microsoft.com/office/powerpoint/2010/main" val="338792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51C1-ECAC-4946-9454-4D0064D94A10}"/>
              </a:ext>
            </a:extLst>
          </p:cNvPr>
          <p:cNvSpPr>
            <a:spLocks noGrp="1"/>
          </p:cNvSpPr>
          <p:nvPr>
            <p:ph type="title"/>
          </p:nvPr>
        </p:nvSpPr>
        <p:spPr/>
        <p:txBody>
          <a:bodyPr/>
          <a:lstStyle/>
          <a:p>
            <a:r>
              <a:rPr lang="en-US" dirty="0"/>
              <a:t>Head Start and State Funded Preschool</a:t>
            </a:r>
          </a:p>
        </p:txBody>
      </p:sp>
      <p:sp>
        <p:nvSpPr>
          <p:cNvPr id="3" name="Content Placeholder 2">
            <a:extLst>
              <a:ext uri="{FF2B5EF4-FFF2-40B4-BE49-F238E27FC236}">
                <a16:creationId xmlns:a16="http://schemas.microsoft.com/office/drawing/2014/main" id="{3F94FC51-EC6D-462D-937A-A44D7AA9891A}"/>
              </a:ext>
            </a:extLst>
          </p:cNvPr>
          <p:cNvSpPr>
            <a:spLocks noGrp="1"/>
          </p:cNvSpPr>
          <p:nvPr>
            <p:ph idx="1"/>
          </p:nvPr>
        </p:nvSpPr>
        <p:spPr/>
        <p:txBody>
          <a:bodyPr/>
          <a:lstStyle/>
          <a:p>
            <a:r>
              <a:rPr lang="en-US" sz="2800" dirty="0"/>
              <a:t>Federal or State funded centers. </a:t>
            </a:r>
          </a:p>
          <a:p>
            <a:r>
              <a:rPr lang="en-US" altLang="en-US" sz="2800" dirty="0"/>
              <a:t>May serve 2 meals and a snack per day. </a:t>
            </a:r>
          </a:p>
          <a:p>
            <a:r>
              <a:rPr lang="en-US" sz="2800" dirty="0"/>
              <a:t>Head Starts - All meals are reimbursed at the free rate. </a:t>
            </a:r>
          </a:p>
          <a:p>
            <a:r>
              <a:rPr lang="en-US" sz="2800" dirty="0"/>
              <a:t>State Funded Preschools are reimbursed based on household income. </a:t>
            </a:r>
          </a:p>
        </p:txBody>
      </p:sp>
    </p:spTree>
    <p:extLst>
      <p:ext uri="{BB962C8B-B14F-4D97-AF65-F5344CB8AC3E}">
        <p14:creationId xmlns:p14="http://schemas.microsoft.com/office/powerpoint/2010/main" val="301254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1005-AB52-4432-B90F-6B14F48A737B}"/>
              </a:ext>
            </a:extLst>
          </p:cNvPr>
          <p:cNvSpPr>
            <a:spLocks noGrp="1"/>
          </p:cNvSpPr>
          <p:nvPr>
            <p:ph type="title"/>
          </p:nvPr>
        </p:nvSpPr>
        <p:spPr/>
        <p:txBody>
          <a:bodyPr/>
          <a:lstStyle/>
          <a:p>
            <a:r>
              <a:rPr lang="en-US" dirty="0"/>
              <a:t>Adult Day Care Centers</a:t>
            </a:r>
          </a:p>
        </p:txBody>
      </p:sp>
      <p:sp>
        <p:nvSpPr>
          <p:cNvPr id="3" name="Content Placeholder 2">
            <a:extLst>
              <a:ext uri="{FF2B5EF4-FFF2-40B4-BE49-F238E27FC236}">
                <a16:creationId xmlns:a16="http://schemas.microsoft.com/office/drawing/2014/main" id="{BCDEA51B-E5BC-47C2-AFC6-A7A79E0CCA57}"/>
              </a:ext>
            </a:extLst>
          </p:cNvPr>
          <p:cNvSpPr>
            <a:spLocks noGrp="1"/>
          </p:cNvSpPr>
          <p:nvPr>
            <p:ph idx="1"/>
          </p:nvPr>
        </p:nvSpPr>
        <p:spPr/>
        <p:txBody>
          <a:bodyPr/>
          <a:lstStyle/>
          <a:p>
            <a:r>
              <a:rPr lang="en-US" sz="2800" dirty="0"/>
              <a:t>Serve adults over 60 years and adults over 18 years who are disabled. </a:t>
            </a:r>
          </a:p>
          <a:p>
            <a:r>
              <a:rPr lang="en-US" sz="2800" dirty="0"/>
              <a:t>Under 60 years of age must have a care plan. </a:t>
            </a:r>
          </a:p>
          <a:p>
            <a:r>
              <a:rPr lang="en-US" sz="2800" dirty="0"/>
              <a:t>Meals are reimbursed at the rate determined by household income. </a:t>
            </a:r>
          </a:p>
          <a:p>
            <a:r>
              <a:rPr lang="en-US" sz="2800" dirty="0"/>
              <a:t>May serve two meals and one snack per day.</a:t>
            </a:r>
          </a:p>
        </p:txBody>
      </p:sp>
    </p:spTree>
    <p:extLst>
      <p:ext uri="{BB962C8B-B14F-4D97-AF65-F5344CB8AC3E}">
        <p14:creationId xmlns:p14="http://schemas.microsoft.com/office/powerpoint/2010/main" val="197479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4E9C96F5E20D4B8F8720226073AE07" ma:contentTypeVersion="9" ma:contentTypeDescription="Create a new document." ma:contentTypeScope="" ma:versionID="9b9649b86ce2361f238ae0579176b8c2">
  <xsd:schema xmlns:xsd="http://www.w3.org/2001/XMLSchema" xmlns:xs="http://www.w3.org/2001/XMLSchema" xmlns:p="http://schemas.microsoft.com/office/2006/metadata/properties" xmlns:ns1="http://schemas.microsoft.com/sharepoint/v3" xmlns:ns2="cf3aa28c-8d44-408c-a5ca-996a87f6cd59" xmlns:ns3="5bc9d522-2386-425a-9f2a-a617cf877ec0" xmlns:ns4="e863b48f-738b-4980-a544-e07d06c7b50f" targetNamespace="http://schemas.microsoft.com/office/2006/metadata/properties" ma:root="true" ma:fieldsID="a63a8a2ccd0cc610d1e658fd40ad5897" ns1:_="" ns2:_="" ns3:_="" ns4:_="">
    <xsd:import namespace="http://schemas.microsoft.com/sharepoint/v3"/>
    <xsd:import namespace="cf3aa28c-8d44-408c-a5ca-996a87f6cd59"/>
    <xsd:import namespace="5bc9d522-2386-425a-9f2a-a617cf877ec0"/>
    <xsd:import namespace="e863b48f-738b-4980-a544-e07d06c7b50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TaxCatchAll"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3aa28c-8d44-408c-a5ca-996a87f6cd5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3"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63b48f-738b-4980-a544-e07d06c7b50f"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c9d522-2386-425a-9f2a-a617cf877ec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ABF9F667-391C-4F92-A7D5-CD5AF9D5A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3aa28c-8d44-408c-a5ca-996a87f6cd59"/>
    <ds:schemaRef ds:uri="5bc9d522-2386-425a-9f2a-a617cf877ec0"/>
    <ds:schemaRef ds:uri="e863b48f-738b-4980-a544-e07d06c7b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23462E-756B-41D6-B1F9-6F638FA4CEB7}">
  <ds:schemaRefs>
    <ds:schemaRef ds:uri="5bc9d522-2386-425a-9f2a-a617cf877ec0"/>
    <ds:schemaRef ds:uri="http://schemas.openxmlformats.org/package/2006/metadata/core-properties"/>
    <ds:schemaRef ds:uri="http://schemas.microsoft.com/office/2006/metadata/properties"/>
    <ds:schemaRef ds:uri="http://schemas.microsoft.com/sharepoint/v3"/>
    <ds:schemaRef ds:uri="http://purl.org/dc/elements/1.1/"/>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e863b48f-738b-4980-a544-e07d06c7b50f"/>
    <ds:schemaRef ds:uri="cf3aa28c-8d44-408c-a5ca-996a87f6cd59"/>
  </ds:schemaRefs>
</ds:datastoreItem>
</file>

<file path=docProps/app.xml><?xml version="1.0" encoding="utf-8"?>
<Properties xmlns="http://schemas.openxmlformats.org/officeDocument/2006/extended-properties" xmlns:vt="http://schemas.openxmlformats.org/officeDocument/2006/docPropsVTypes">
  <Template>KDE PowerPoint Template</Template>
  <TotalTime>153</TotalTime>
  <Words>820</Words>
  <Application>Microsoft Office PowerPoint</Application>
  <PresentationFormat>Widescreen</PresentationFormat>
  <Paragraphs>94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Franklin Gothic Book</vt:lpstr>
      <vt:lpstr>Franklin Gothic Medium</vt:lpstr>
      <vt:lpstr>Office Theme</vt:lpstr>
      <vt:lpstr>Child and Adult Care Food Program</vt:lpstr>
      <vt:lpstr>Purpose of the CACFP</vt:lpstr>
      <vt:lpstr>CACFP Funding and Regulatory Authority</vt:lpstr>
      <vt:lpstr>Eligible Site Types</vt:lpstr>
      <vt:lpstr>Child Care Centers </vt:lpstr>
      <vt:lpstr>At-Risk After School Program</vt:lpstr>
      <vt:lpstr>Emergency Shelter/Homeless Shelter</vt:lpstr>
      <vt:lpstr>Head Start and State Funded Preschool</vt:lpstr>
      <vt:lpstr>Adult Day Care Centers</vt:lpstr>
      <vt:lpstr>Family Day Care Home</vt:lpstr>
      <vt:lpstr>Options for Participation</vt:lpstr>
      <vt:lpstr>Sponsoring Organization Participation</vt:lpstr>
      <vt:lpstr>Requirements for Applying as a Sponsor</vt:lpstr>
      <vt:lpstr>CACFP Centers Served: Federal Fiscal Year 2022</vt:lpstr>
      <vt:lpstr>Average Daily Attendance: FFY22</vt:lpstr>
      <vt:lpstr>Other FY22 Data: </vt:lpstr>
      <vt:lpstr>Funding</vt:lpstr>
      <vt:lpstr>PowerPoint Presentation</vt:lpstr>
      <vt:lpstr>PowerPoint Presentation</vt:lpstr>
      <vt:lpstr>Record Keeping Requirements</vt:lpstr>
      <vt:lpstr>Nutrition Requirements</vt:lpstr>
      <vt:lpstr>Meal Patterns</vt:lpstr>
      <vt:lpstr>PowerPoint Presentation</vt:lpstr>
      <vt:lpstr>PowerPoint Presentation</vt:lpstr>
      <vt:lpstr>PowerPoint Presentation</vt:lpstr>
      <vt:lpstr>PowerPoint Presentation</vt:lpstr>
      <vt:lpstr>PowerPoint Presentation</vt:lpstr>
      <vt:lpstr>Questions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and Adult Care Food Program</dc:title>
  <dc:creator>Moore, Lauren - KDE Division Director</dc:creator>
  <cp:lastModifiedBy>Day, Andrea T (CHFS DCBS DCC)</cp:lastModifiedBy>
  <cp:revision>5</cp:revision>
  <dcterms:created xsi:type="dcterms:W3CDTF">2022-10-17T12:06:33Z</dcterms:created>
  <dcterms:modified xsi:type="dcterms:W3CDTF">2023-01-10T20:54:28Z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0x0101006E4E9C96F5E20D4B8F8720226073AE07</vt:lpwstr>
  </property>
</Properties>
</file>