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85"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4" r:id="rId30"/>
    <p:sldId id="283" r:id="rId31"/>
    <p:sldId id="286" r:id="rId3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13" autoAdjust="0"/>
    <p:restoredTop sz="94660"/>
  </p:normalViewPr>
  <p:slideViewPr>
    <p:cSldViewPr snapToGrid="0">
      <p:cViewPr varScale="1">
        <p:scale>
          <a:sx n="87" d="100"/>
          <a:sy n="87" d="100"/>
        </p:scale>
        <p:origin x="60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D445BE-11AC-4552-AF95-6DEB8662E3D0}"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2147956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445BE-11AC-4552-AF95-6DEB8662E3D0}"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1071058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445BE-11AC-4552-AF95-6DEB8662E3D0}"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340868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445BE-11AC-4552-AF95-6DEB8662E3D0}"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412034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D445BE-11AC-4552-AF95-6DEB8662E3D0}"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2078960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D445BE-11AC-4552-AF95-6DEB8662E3D0}"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1909770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D445BE-11AC-4552-AF95-6DEB8662E3D0}" type="datetimeFigureOut">
              <a:rPr lang="en-US" smtClean="0"/>
              <a:t>10/21/2019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2983473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D445BE-11AC-4552-AF95-6DEB8662E3D0}" type="datetimeFigureOut">
              <a:rPr lang="en-US" smtClean="0"/>
              <a:t>10/21/2019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3413511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445BE-11AC-4552-AF95-6DEB8662E3D0}" type="datetimeFigureOut">
              <a:rPr lang="en-US" smtClean="0"/>
              <a:t>10/21/2019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1757310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D445BE-11AC-4552-AF95-6DEB8662E3D0}"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355741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D445BE-11AC-4552-AF95-6DEB8662E3D0}"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96467-C8EE-41D1-BF85-AB4572A86059}" type="slidenum">
              <a:rPr lang="en-US" smtClean="0"/>
              <a:t>‹#›</a:t>
            </a:fld>
            <a:endParaRPr lang="en-US"/>
          </a:p>
        </p:txBody>
      </p:sp>
    </p:spTree>
    <p:extLst>
      <p:ext uri="{BB962C8B-B14F-4D97-AF65-F5344CB8AC3E}">
        <p14:creationId xmlns:p14="http://schemas.microsoft.com/office/powerpoint/2010/main" val="234563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D445BE-11AC-4552-AF95-6DEB8662E3D0}" type="datetimeFigureOut">
              <a:rPr lang="en-US" smtClean="0"/>
              <a:t>10/21/2019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996467-C8EE-41D1-BF85-AB4572A86059}" type="slidenum">
              <a:rPr lang="en-US" smtClean="0"/>
              <a:t>‹#›</a:t>
            </a:fld>
            <a:endParaRPr lang="en-US"/>
          </a:p>
        </p:txBody>
      </p:sp>
    </p:spTree>
    <p:extLst>
      <p:ext uri="{BB962C8B-B14F-4D97-AF65-F5344CB8AC3E}">
        <p14:creationId xmlns:p14="http://schemas.microsoft.com/office/powerpoint/2010/main" val="3895262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usa.childcareaware.org/wp-content/uploads/2018/06/Emergency-Supply-Kit.pdf" TargetMode="External"/><Relationship Id="rId2" Type="http://schemas.openxmlformats.org/officeDocument/2006/relationships/hyperlink" Target="https://www.kentuckypartnership.org/docs/default-source/child-care-tools-and-tips/2-4-emergency-drills-form.pdf?sfvrsn=7442b7e1_2" TargetMode="External"/><Relationship Id="rId1" Type="http://schemas.openxmlformats.org/officeDocument/2006/relationships/slideLayout" Target="../slideLayouts/slideLayout2.xml"/><Relationship Id="rId5" Type="http://schemas.openxmlformats.org/officeDocument/2006/relationships/hyperlink" Target="http://training.chfs.ky.gov/Child_Care_Preparedness/html/Glossary_of_FEMA_Terms.pdf" TargetMode="External"/><Relationship Id="rId4" Type="http://schemas.openxmlformats.org/officeDocument/2006/relationships/image" Target="../media/image3.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HZ1vHXddG5M" TargetMode="External"/><Relationship Id="rId4" Type="http://schemas.openxmlformats.org/officeDocument/2006/relationships/hyperlink" Target="https://www.savethechildren.org/us/what-we-do/us-programs/disaster-relief-in-america/family-emergency-preparedness-plan"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https://usa.childcareaware.org/wp-content/uploads/2017/05/Govsnogo.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apps.legislature.ky.gov/law/kar/922/002/120.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training.chfs.ky.gov/Child_Care_Preparedness/html/SAMPLE_CHILD_CARE_CHILD_INFORMATION_FORM_for_EMERGENCY_DISASTER_PREPAREDNESS.pdf" TargetMode="External"/><Relationship Id="rId2" Type="http://schemas.openxmlformats.org/officeDocument/2006/relationships/hyperlink" Target="http://training.chfs.ky.gov/Child_Care_Preparedness/html/SAMPLE_CHILD_CARE_EMERGENCY_DISASTER_PREPAREDNESS_PARENT_EVACUATION_INFO_FORM.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kentuckycchc.org/" TargetMode="External"/><Relationship Id="rId2" Type="http://schemas.openxmlformats.org/officeDocument/2006/relationships/hyperlink" Target="http://training.chfs.ky.gov/Child_Care_Preparedness/html/Helping_Children_Understand_After_an_Emergency_PG22.pdf" TargetMode="External"/><Relationship Id="rId1" Type="http://schemas.openxmlformats.org/officeDocument/2006/relationships/slideLayout" Target="../slideLayouts/slideLayout2.xml"/><Relationship Id="rId4" Type="http://schemas.openxmlformats.org/officeDocument/2006/relationships/hyperlink" Target="https://childcareta.acf.hhs.gov/sites/default/files/public/considerations_for_special_population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kentuckypartnership.org/about/map" TargetMode="External"/><Relationship Id="rId2" Type="http://schemas.openxmlformats.org/officeDocument/2006/relationships/hyperlink" Target="https://www.kentuckypartnership.org/docs/default-source/child-care-tools-and-tips/2-4-emergency-drills-form.pdf?sfvrsn=7442b7e1_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kyem.ky.gov/Who%20We%20Are/Pages/County-Directors-with-Addresses.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training.chfs.ky.gov/Child_Care_Preparedness/html/SAMPLE_CHILD_CARE_EMERGENCY_DISASTER_PREPAREDNESS_PROVIDER_STATEMEN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usa.childcareaware.org/advocacy-public-policy/crisis-and-disaster-resources/caregiver-and-ccrr-tools-publications-and-resource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usa.childcareaware.org/advocacy-public-policy/crisis-and-disaster-resources/caregiver-and-ccrr-tools-publications-and-resources/active-shooter/"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usa.childcareaware.org/wp-content/uploads/2017/01/ChildStress_Whitepaper.pdf" TargetMode="External"/><Relationship Id="rId2" Type="http://schemas.openxmlformats.org/officeDocument/2006/relationships/hyperlink" Target="https://www.fema.gov/pdf/library/children.pdf" TargetMode="External"/><Relationship Id="rId1" Type="http://schemas.openxmlformats.org/officeDocument/2006/relationships/slideLayout" Target="../slideLayouts/slideLayout2.xml"/><Relationship Id="rId4" Type="http://schemas.openxmlformats.org/officeDocument/2006/relationships/hyperlink" Target="https://www.acf.hhs.gov/sites/default/files/ohsepr/508_post_disaster_child_care_planning_matrix_11mar2016_final.pdf"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chfs.ky.gov/agencies/os/oig/drcc/Pages/default.asp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training.chfs.ky.gov/Child_Care_Preparedness/html/SAMPLE_CHILD_CARE_EMERGENCY_DISASTER_PREPAREDNESS_EVACUATION_RESPONSE_CHECKLIST_FORM.pdf" TargetMode="External"/><Relationship Id="rId13" Type="http://schemas.openxmlformats.org/officeDocument/2006/relationships/hyperlink" Target="http://training.chfs.ky.gov/Child_Care_Preparedness/html/SAMPLE_CHILD_CARE_PROVIDER_STATEMENT.pdf" TargetMode="External"/><Relationship Id="rId3" Type="http://schemas.openxmlformats.org/officeDocument/2006/relationships/hyperlink" Target="https://chfs.ky.gov/agencies/dcbs/dcc/Documents/evacformforfcc.pdf" TargetMode="External"/><Relationship Id="rId7" Type="http://schemas.openxmlformats.org/officeDocument/2006/relationships/hyperlink" Target="http://training.chfs.ky.gov/Child_Care_Preparedness/html/SAMPLE_CHILD_CARE_EMERGENCY_DISASTER_PREPAREDNESS_PARENT_EVACUATION_INFO_FORM.pdf" TargetMode="External"/><Relationship Id="rId12" Type="http://schemas.openxmlformats.org/officeDocument/2006/relationships/hyperlink" Target="http://training.chfs.ky.gov/Child_Care_Preparedness/html/Sample_Child_Care_Emergency_Disaster_Preparedness_Planning_Checklist.pdf" TargetMode="External"/><Relationship Id="rId2" Type="http://schemas.openxmlformats.org/officeDocument/2006/relationships/hyperlink" Target="http://training.chfs.ky.gov/Child_Care_Preparedness/html/DCC-Evacuation_Planning_Form_for_Child_Care_Emergency_Disaster_Preparedness_FINAL.pdf" TargetMode="External"/><Relationship Id="rId1" Type="http://schemas.openxmlformats.org/officeDocument/2006/relationships/slideLayout" Target="../slideLayouts/slideLayout2.xml"/><Relationship Id="rId6" Type="http://schemas.openxmlformats.org/officeDocument/2006/relationships/hyperlink" Target="file:///\\EAS.ds.ky.gov\DFS\OR0372\Public\dcc\DCC-94E.doc" TargetMode="External"/><Relationship Id="rId11" Type="http://schemas.openxmlformats.org/officeDocument/2006/relationships/hyperlink" Target="http://training.chfs.ky.gov/Child_Care_Preparedness/html/SAMPLE_CHILD_CARE_BOMB_THREAT_INFORMATION_FORM.pdf" TargetMode="External"/><Relationship Id="rId5" Type="http://schemas.openxmlformats.org/officeDocument/2006/relationships/hyperlink" Target="http://training.chfs.ky.gov/Child_Care_Preparedness/html/SAMPLE_CHILD_CARE_CHILD_INFORMATION_FORM_for_EMERGENCY_DISASTER_PREPAREDNESS.pdf" TargetMode="External"/><Relationship Id="rId10" Type="http://schemas.openxmlformats.org/officeDocument/2006/relationships/hyperlink" Target="https://www.kentuckypartnership.org/docs/default-source/child-care-tools-and-tips/2-4-emergency-drills-form.pdf?sfvrsn=7442b7e1_2" TargetMode="External"/><Relationship Id="rId4" Type="http://schemas.openxmlformats.org/officeDocument/2006/relationships/hyperlink" Target="http://training.chfs.ky.gov/Child_Care_Preparedness/html/DCC-Things_you_should_know_for_Emergency-_Disaster_Preparedness_in_Child_Care-_file_for_Page_10_and_36.pdf" TargetMode="External"/><Relationship Id="rId9" Type="http://schemas.openxmlformats.org/officeDocument/2006/relationships/hyperlink" Target="http://training.chfs.ky.gov/Child_Care_Preparedness/html/SAMPLE_CHILD_CARE_EMERGENCY_DISASTER_SIGN_OUT_ROSTER_FORM.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training.chfs.ky.gov/Child_Care_Preparedness/html/Sample_Child_Care_Emergency_Disaster_Preparedness_Planning_Checklist.pdf" TargetMode="External"/><Relationship Id="rId2" Type="http://schemas.openxmlformats.org/officeDocument/2006/relationships/hyperlink" Target="https://chfs.ky.gov/agencies/dcbs/dcc/Pages/childcareproviderinfo.asp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ready.gov/kids" TargetMode="External"/><Relationship Id="rId13" Type="http://schemas.openxmlformats.org/officeDocument/2006/relationships/hyperlink" Target="https://chfs.ky.gov/agencies/dcbs/dcc/Pages/default.aspx" TargetMode="External"/><Relationship Id="rId3" Type="http://schemas.openxmlformats.org/officeDocument/2006/relationships/hyperlink" Target="http://www.redcross.org/" TargetMode="External"/><Relationship Id="rId7" Type="http://schemas.openxmlformats.org/officeDocument/2006/relationships/hyperlink" Target="http://www.dhs.gov/" TargetMode="External"/><Relationship Id="rId12" Type="http://schemas.openxmlformats.org/officeDocument/2006/relationships/hyperlink" Target="http://www.usfa.fema.gov/" TargetMode="External"/><Relationship Id="rId2" Type="http://schemas.openxmlformats.org/officeDocument/2006/relationships/hyperlink" Target="https://www.fema.gov/" TargetMode="External"/><Relationship Id="rId1" Type="http://schemas.openxmlformats.org/officeDocument/2006/relationships/slideLayout" Target="../slideLayouts/slideLayout2.xml"/><Relationship Id="rId6" Type="http://schemas.openxmlformats.org/officeDocument/2006/relationships/hyperlink" Target="https://www.cdc.gov/childrenindisasters/index.html" TargetMode="External"/><Relationship Id="rId11" Type="http://schemas.openxmlformats.org/officeDocument/2006/relationships/hyperlink" Target="https://www.childwelfare.gov/topics/management/disaster-preparedness/" TargetMode="External"/><Relationship Id="rId5" Type="http://schemas.openxmlformats.org/officeDocument/2006/relationships/hyperlink" Target="http://www.emergency.cdc.gov/" TargetMode="External"/><Relationship Id="rId10" Type="http://schemas.openxmlformats.org/officeDocument/2006/relationships/hyperlink" Target="http://disasterplaybook.org/wp-content/uploads/2015/12/DHHS-Resource-Guide-for-Childcare-Programs.pdf" TargetMode="External"/><Relationship Id="rId4" Type="http://schemas.openxmlformats.org/officeDocument/2006/relationships/hyperlink" Target="https://www.aap.org/en-us/advocacy-and-policy/aap-health-initiatives/Children-and-Disasters/Pages/Child-Care-Providers.aspx" TargetMode="External"/><Relationship Id="rId9" Type="http://schemas.openxmlformats.org/officeDocument/2006/relationships/hyperlink" Target="https://www.savethechildren.org/us/what-we-do/us-programs/disaster-relief-in-america/preparedness" TargetMode="External"/><Relationship Id="rId14" Type="http://schemas.openxmlformats.org/officeDocument/2006/relationships/hyperlink" Target="https://www.kentuckypartnership.org/child-care-aware-of-kentucky"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acebook.com/CCA-Coach-Chat-600400230146432/" TargetMode="External"/><Relationship Id="rId2" Type="http://schemas.openxmlformats.org/officeDocument/2006/relationships/hyperlink" Target="https://www.kentuckypartnership.org/about/ma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pps.legislature.ky.gov/law/statutes/statute.aspx?id=4052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apps.legislature.ky.gov/law/kar/TITLE922.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4" y="575381"/>
            <a:ext cx="9144000" cy="1250239"/>
          </a:xfrm>
        </p:spPr>
        <p:txBody>
          <a:bodyPr>
            <a:noAutofit/>
          </a:bodyPr>
          <a:lstStyle/>
          <a:p>
            <a:r>
              <a:rPr lang="en-US" sz="5400" i="1" dirty="0" smtClean="0"/>
              <a:t>Child Care Emergency / Disaster Preparedness</a:t>
            </a:r>
            <a:endParaRPr lang="en-US" sz="5400" i="1" dirty="0"/>
          </a:p>
        </p:txBody>
      </p:sp>
      <p:sp>
        <p:nvSpPr>
          <p:cNvPr id="3" name="Subtitle 2"/>
          <p:cNvSpPr>
            <a:spLocks noGrp="1"/>
          </p:cNvSpPr>
          <p:nvPr>
            <p:ph type="subTitle" idx="1"/>
          </p:nvPr>
        </p:nvSpPr>
        <p:spPr>
          <a:xfrm>
            <a:off x="1124602" y="2195511"/>
            <a:ext cx="9942787" cy="3910342"/>
          </a:xfrm>
        </p:spPr>
        <p:txBody>
          <a:bodyPr>
            <a:normAutofit lnSpcReduction="10000"/>
          </a:bodyPr>
          <a:lstStyle/>
          <a:p>
            <a:r>
              <a:rPr lang="en-US" b="1" dirty="0"/>
              <a:t>Welcome to the Child Care Emergency / Disaster Preparedness </a:t>
            </a:r>
            <a:endParaRPr lang="en-US" b="1" dirty="0" smtClean="0"/>
          </a:p>
          <a:p>
            <a:r>
              <a:rPr lang="en-US" b="1" dirty="0" smtClean="0"/>
              <a:t>Technical </a:t>
            </a:r>
            <a:r>
              <a:rPr lang="en-US" b="1" dirty="0"/>
              <a:t>Assistance </a:t>
            </a:r>
            <a:r>
              <a:rPr lang="en-US" b="1" dirty="0" smtClean="0"/>
              <a:t>Guide</a:t>
            </a:r>
            <a:endParaRPr lang="en-US" dirty="0"/>
          </a:p>
          <a:p>
            <a:r>
              <a:rPr lang="en-US" dirty="0"/>
              <a:t> </a:t>
            </a:r>
          </a:p>
          <a:p>
            <a:r>
              <a:rPr lang="en-US" dirty="0"/>
              <a:t/>
            </a:r>
            <a:br>
              <a:rPr lang="en-US" dirty="0"/>
            </a:br>
            <a:endParaRPr lang="en-US" dirty="0"/>
          </a:p>
          <a:p>
            <a:r>
              <a:rPr lang="en-US" dirty="0"/>
              <a:t> </a:t>
            </a:r>
          </a:p>
          <a:p>
            <a:r>
              <a:rPr lang="en-US" dirty="0"/>
              <a:t> </a:t>
            </a:r>
            <a:endParaRPr lang="en-US" dirty="0" smtClean="0"/>
          </a:p>
          <a:p>
            <a:endParaRPr lang="en-US" dirty="0"/>
          </a:p>
          <a:p>
            <a:r>
              <a:rPr lang="en-US" dirty="0"/>
              <a:t>This module will take approximately one hour to complete.</a:t>
            </a:r>
          </a:p>
          <a:p>
            <a:endParaRPr lang="en-US" dirty="0"/>
          </a:p>
        </p:txBody>
      </p:sp>
      <p:pic>
        <p:nvPicPr>
          <p:cNvPr id="4" name="Picture 3"/>
          <p:cNvPicPr>
            <a:picLocks noChangeAspect="1"/>
          </p:cNvPicPr>
          <p:nvPr/>
        </p:nvPicPr>
        <p:blipFill>
          <a:blip r:embed="rId2"/>
          <a:stretch>
            <a:fillRect/>
          </a:stretch>
        </p:blipFill>
        <p:spPr>
          <a:xfrm>
            <a:off x="4343028" y="2935292"/>
            <a:ext cx="3505933" cy="2430780"/>
          </a:xfrm>
          <a:prstGeom prst="rect">
            <a:avLst/>
          </a:prstGeom>
        </p:spPr>
      </p:pic>
    </p:spTree>
    <p:extLst>
      <p:ext uri="{BB962C8B-B14F-4D97-AF65-F5344CB8AC3E}">
        <p14:creationId xmlns:p14="http://schemas.microsoft.com/office/powerpoint/2010/main" val="1896221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Why Prepare an Emergency / Disaster Evacuation Plan?</a:t>
            </a:r>
            <a:endParaRPr lang="en-US" dirty="0"/>
          </a:p>
        </p:txBody>
      </p:sp>
      <p:sp>
        <p:nvSpPr>
          <p:cNvPr id="3" name="Content Placeholder 2"/>
          <p:cNvSpPr>
            <a:spLocks noGrp="1"/>
          </p:cNvSpPr>
          <p:nvPr>
            <p:ph idx="1"/>
          </p:nvPr>
        </p:nvSpPr>
        <p:spPr/>
        <p:txBody>
          <a:bodyPr>
            <a:normAutofit/>
          </a:bodyPr>
          <a:lstStyle/>
          <a:p>
            <a:r>
              <a:rPr lang="en-US" dirty="0"/>
              <a:t>A Child Care Provider / Facility should prepare plans that allow for partial or full evacuation in a quick and efficient manner.  </a:t>
            </a:r>
          </a:p>
          <a:p>
            <a:r>
              <a:rPr lang="en-US" dirty="0"/>
              <a:t>Causes for evacuation may include a natural disaster such as a tornado, earthquake, fire, or </a:t>
            </a:r>
            <a:r>
              <a:rPr lang="en-US" dirty="0" smtClean="0"/>
              <a:t>flood, </a:t>
            </a:r>
            <a:r>
              <a:rPr lang="en-US" dirty="0"/>
              <a:t>or other threats such as an active shooter, structural damage, or building contamination. </a:t>
            </a:r>
          </a:p>
          <a:p>
            <a:r>
              <a:rPr lang="en-US" dirty="0"/>
              <a:t>Support from groups such as Save </a:t>
            </a:r>
            <a:r>
              <a:rPr lang="en-US" dirty="0" smtClean="0"/>
              <a:t>the </a:t>
            </a:r>
            <a:r>
              <a:rPr lang="en-US" dirty="0"/>
              <a:t>Children, the National Commission on Children and Disasters, and the Centers for Disease Control and </a:t>
            </a:r>
            <a:r>
              <a:rPr lang="en-US" dirty="0" smtClean="0"/>
              <a:t>Prevention </a:t>
            </a:r>
            <a:r>
              <a:rPr lang="en-US" dirty="0"/>
              <a:t>also suggest the application of the emergency disaster preparedness requirements to all child care provider types </a:t>
            </a:r>
            <a:r>
              <a:rPr lang="en-US" dirty="0" smtClean="0"/>
              <a:t>(licensed</a:t>
            </a:r>
            <a:r>
              <a:rPr lang="en-US" dirty="0"/>
              <a:t>, certified and </a:t>
            </a:r>
            <a:r>
              <a:rPr lang="en-US" dirty="0" smtClean="0"/>
              <a:t>registered). </a:t>
            </a:r>
            <a:endParaRPr lang="en-US" dirty="0"/>
          </a:p>
          <a:p>
            <a:pPr marL="0" indent="0">
              <a:buNone/>
            </a:pPr>
            <a:endParaRPr lang="en-US" dirty="0"/>
          </a:p>
        </p:txBody>
      </p:sp>
    </p:spTree>
    <p:extLst>
      <p:ext uri="{BB962C8B-B14F-4D97-AF65-F5344CB8AC3E}">
        <p14:creationId xmlns:p14="http://schemas.microsoft.com/office/powerpoint/2010/main" val="2973630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274320" anchor="t">
            <a:noAutofit/>
          </a:bodyPr>
          <a:lstStyle/>
          <a:p>
            <a:r>
              <a:rPr lang="en-US" sz="5400" i="1" dirty="0" smtClean="0"/>
              <a:t>Terms </a:t>
            </a:r>
            <a:r>
              <a:rPr lang="en-US" sz="5400" i="1" dirty="0"/>
              <a:t>to Know</a:t>
            </a:r>
            <a:r>
              <a:rPr lang="en-US" sz="5400" dirty="0"/>
              <a:t/>
            </a:r>
            <a:br>
              <a:rPr lang="en-US" sz="5400" dirty="0"/>
            </a:br>
            <a:endParaRPr lang="en-US" sz="5400" dirty="0"/>
          </a:p>
        </p:txBody>
      </p:sp>
      <p:sp>
        <p:nvSpPr>
          <p:cNvPr id="5" name="Content Placeholder 4"/>
          <p:cNvSpPr>
            <a:spLocks noGrp="1"/>
          </p:cNvSpPr>
          <p:nvPr>
            <p:ph sz="half" idx="2"/>
          </p:nvPr>
        </p:nvSpPr>
        <p:spPr>
          <a:xfrm>
            <a:off x="839788" y="1899285"/>
            <a:ext cx="5157787" cy="4204334"/>
          </a:xfrm>
        </p:spPr>
        <p:txBody>
          <a:bodyPr>
            <a:normAutofit fontScale="85000" lnSpcReduction="10000"/>
          </a:bodyPr>
          <a:lstStyle/>
          <a:p>
            <a:r>
              <a:rPr lang="en-US" b="1" dirty="0" smtClean="0"/>
              <a:t>Sheltering in Place:</a:t>
            </a:r>
            <a:r>
              <a:rPr lang="en-US" dirty="0" smtClean="0"/>
              <a:t> Children and staff remain at the facility/home but seek shelter for the emergency / disaster at hand. This would include tornado, chemical releases and lock down.</a:t>
            </a:r>
          </a:p>
          <a:p>
            <a:r>
              <a:rPr lang="en-US" b="1" dirty="0" smtClean="0"/>
              <a:t>On-site evacuation:</a:t>
            </a:r>
            <a:r>
              <a:rPr lang="en-US" dirty="0" smtClean="0"/>
              <a:t> Children and staff move out of the facilities affected areas and relocate to another area of the property. </a:t>
            </a:r>
          </a:p>
          <a:p>
            <a:r>
              <a:rPr lang="en-US" b="1" dirty="0" smtClean="0"/>
              <a:t>Off–site evacuation:</a:t>
            </a:r>
            <a:r>
              <a:rPr lang="en-US" dirty="0" smtClean="0"/>
              <a:t> Children and staff/provider are relocated to designated location not on the property.</a:t>
            </a:r>
          </a:p>
          <a:p>
            <a:endParaRPr lang="en-US" dirty="0"/>
          </a:p>
        </p:txBody>
      </p:sp>
      <p:sp>
        <p:nvSpPr>
          <p:cNvPr id="7" name="Content Placeholder 6"/>
          <p:cNvSpPr>
            <a:spLocks noGrp="1"/>
          </p:cNvSpPr>
          <p:nvPr>
            <p:ph sz="quarter" idx="4"/>
          </p:nvPr>
        </p:nvSpPr>
        <p:spPr>
          <a:xfrm>
            <a:off x="6172200" y="1899284"/>
            <a:ext cx="5183188" cy="4204335"/>
          </a:xfrm>
        </p:spPr>
        <p:txBody>
          <a:bodyPr>
            <a:normAutofit fontScale="92500" lnSpcReduction="20000"/>
          </a:bodyPr>
          <a:lstStyle/>
          <a:p>
            <a:r>
              <a:rPr lang="en-US" b="1" dirty="0"/>
              <a:t>Floor Plans: </a:t>
            </a:r>
            <a:r>
              <a:rPr lang="en-US" dirty="0"/>
              <a:t>A map of the facility which shows exits and directional routes to be taken in the event of evacuation. May also include locations of fire extinguishers, first aid kits, safe places within the </a:t>
            </a:r>
            <a:r>
              <a:rPr lang="en-US" dirty="0" smtClean="0"/>
              <a:t>facility.</a:t>
            </a:r>
            <a:endParaRPr lang="en-US" dirty="0"/>
          </a:p>
          <a:p>
            <a:r>
              <a:rPr lang="en-US" b="1" dirty="0"/>
              <a:t>Lock Down:</a:t>
            </a:r>
            <a:r>
              <a:rPr lang="en-US" dirty="0"/>
              <a:t> </a:t>
            </a:r>
            <a:r>
              <a:rPr lang="en-US" dirty="0" smtClean="0"/>
              <a:t>Occurs as </a:t>
            </a:r>
            <a:r>
              <a:rPr lang="en-US" dirty="0"/>
              <a:t>a result of an unsafe situation in the immediate area of the child care facility. This may include armed or dangerous individuals in the area or a hostile individual in the child care facility.</a:t>
            </a:r>
          </a:p>
          <a:p>
            <a:endParaRPr lang="en-US" dirty="0"/>
          </a:p>
        </p:txBody>
      </p:sp>
    </p:spTree>
    <p:extLst>
      <p:ext uri="{BB962C8B-B14F-4D97-AF65-F5344CB8AC3E}">
        <p14:creationId xmlns:p14="http://schemas.microsoft.com/office/powerpoint/2010/main" val="1383916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5400" i="1" dirty="0" smtClean="0"/>
              <a:t>Additional Terms to Know</a:t>
            </a:r>
            <a:endParaRPr lang="en-US" sz="5400" dirty="0"/>
          </a:p>
        </p:txBody>
      </p:sp>
      <p:sp>
        <p:nvSpPr>
          <p:cNvPr id="8" name="Content Placeholder 7"/>
          <p:cNvSpPr>
            <a:spLocks noGrp="1"/>
          </p:cNvSpPr>
          <p:nvPr>
            <p:ph idx="1"/>
          </p:nvPr>
        </p:nvSpPr>
        <p:spPr>
          <a:xfrm>
            <a:off x="838200" y="1825625"/>
            <a:ext cx="5253990" cy="4351338"/>
          </a:xfrm>
        </p:spPr>
        <p:txBody>
          <a:bodyPr>
            <a:normAutofit fontScale="85000" lnSpcReduction="10000"/>
          </a:bodyPr>
          <a:lstStyle/>
          <a:p>
            <a:r>
              <a:rPr lang="en-US" dirty="0" smtClean="0">
                <a:hlinkClick r:id="rId2"/>
              </a:rPr>
              <a:t>Emergency Drill</a:t>
            </a:r>
            <a:r>
              <a:rPr lang="en-US" dirty="0" smtClean="0"/>
              <a:t>: </a:t>
            </a:r>
            <a:r>
              <a:rPr lang="en-US" dirty="0"/>
              <a:t>a pre-arranged event whereby personnel can establish and practice a routine with respect to their role in an emergency</a:t>
            </a:r>
            <a:r>
              <a:rPr lang="en-US" dirty="0" smtClean="0"/>
              <a:t>.</a:t>
            </a:r>
          </a:p>
          <a:p>
            <a:pPr lvl="1"/>
            <a:r>
              <a:rPr lang="en-US" dirty="0" smtClean="0"/>
              <a:t>Includes, but is not limited to:</a:t>
            </a:r>
          </a:p>
          <a:p>
            <a:pPr lvl="2">
              <a:buFont typeface="Wingdings" panose="05000000000000000000" pitchFamily="2" charset="2"/>
              <a:buChar char="Ø"/>
            </a:pPr>
            <a:r>
              <a:rPr lang="en-US" dirty="0" smtClean="0"/>
              <a:t>Fire Drills – held monthly</a:t>
            </a:r>
          </a:p>
          <a:p>
            <a:pPr lvl="2">
              <a:buFont typeface="Wingdings" panose="05000000000000000000" pitchFamily="2" charset="2"/>
              <a:buChar char="Ø"/>
            </a:pPr>
            <a:r>
              <a:rPr lang="en-US" dirty="0" smtClean="0"/>
              <a:t>Earthquake and Tornado Drills – held quarterly</a:t>
            </a:r>
          </a:p>
          <a:p>
            <a:pPr lvl="2">
              <a:buFont typeface="Wingdings" panose="05000000000000000000" pitchFamily="2" charset="2"/>
              <a:buChar char="Ø"/>
            </a:pPr>
            <a:r>
              <a:rPr lang="en-US" dirty="0" smtClean="0"/>
              <a:t>Chemicals Spills/Release Drills</a:t>
            </a:r>
          </a:p>
          <a:p>
            <a:pPr lvl="2">
              <a:buFont typeface="Wingdings" panose="05000000000000000000" pitchFamily="2" charset="2"/>
              <a:buChar char="Ø"/>
            </a:pPr>
            <a:r>
              <a:rPr lang="en-US" dirty="0" smtClean="0"/>
              <a:t>Lock-Down Drills</a:t>
            </a:r>
          </a:p>
          <a:p>
            <a:r>
              <a:rPr lang="en-US" dirty="0" smtClean="0">
                <a:hlinkClick r:id="rId3"/>
              </a:rPr>
              <a:t>Emergency Supply Kit</a:t>
            </a:r>
            <a:r>
              <a:rPr lang="en-US" dirty="0" smtClean="0"/>
              <a:t>: Supplies </a:t>
            </a:r>
            <a:r>
              <a:rPr lang="en-US" dirty="0"/>
              <a:t>to be gathered and stored in </a:t>
            </a:r>
            <a:r>
              <a:rPr lang="en-US" dirty="0" smtClean="0"/>
              <a:t>an accessible </a:t>
            </a:r>
            <a:r>
              <a:rPr lang="en-US" dirty="0"/>
              <a:t>location that will be used during times of emergency/disasters.</a:t>
            </a:r>
          </a:p>
          <a:p>
            <a:pPr marL="914400" lvl="2" indent="0">
              <a:buNone/>
            </a:pPr>
            <a:endParaRPr lang="en-US" dirty="0"/>
          </a:p>
        </p:txBody>
      </p:sp>
      <p:pic>
        <p:nvPicPr>
          <p:cNvPr id="9" name="Picture 8" descr="I’m so Grateful for my Emergency Kit! | Picnic with Ant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8070" y="2224430"/>
            <a:ext cx="3291840" cy="3094330"/>
          </a:xfrm>
          <a:prstGeom prst="rect">
            <a:avLst/>
          </a:prstGeom>
        </p:spPr>
      </p:pic>
      <p:sp>
        <p:nvSpPr>
          <p:cNvPr id="10" name="TextBox 9"/>
          <p:cNvSpPr txBox="1"/>
          <p:nvPr/>
        </p:nvSpPr>
        <p:spPr>
          <a:xfrm>
            <a:off x="640080" y="6176963"/>
            <a:ext cx="11430000" cy="369332"/>
          </a:xfrm>
          <a:prstGeom prst="rect">
            <a:avLst/>
          </a:prstGeom>
          <a:noFill/>
        </p:spPr>
        <p:txBody>
          <a:bodyPr wrap="square" rtlCol="0">
            <a:spAutoFit/>
          </a:bodyPr>
          <a:lstStyle/>
          <a:p>
            <a:r>
              <a:rPr lang="en-US" dirty="0" smtClean="0"/>
              <a:t>Additional vocabulary can be researched through FEMA. </a:t>
            </a:r>
            <a:r>
              <a:rPr lang="en-US" dirty="0" smtClean="0">
                <a:hlinkClick r:id="rId5"/>
              </a:rPr>
              <a:t>Click here to view additional Emergency Preparedness Terms.</a:t>
            </a:r>
            <a:endParaRPr lang="en-US" dirty="0"/>
          </a:p>
        </p:txBody>
      </p:sp>
    </p:spTree>
    <p:extLst>
      <p:ext uri="{BB962C8B-B14F-4D97-AF65-F5344CB8AC3E}">
        <p14:creationId xmlns:p14="http://schemas.microsoft.com/office/powerpoint/2010/main" val="1912098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a:t>The Required Components</a:t>
            </a:r>
            <a:endParaRPr lang="en-US" sz="5400" dirty="0"/>
          </a:p>
        </p:txBody>
      </p:sp>
      <p:sp>
        <p:nvSpPr>
          <p:cNvPr id="3" name="Content Placeholder 2"/>
          <p:cNvSpPr>
            <a:spLocks noGrp="1"/>
          </p:cNvSpPr>
          <p:nvPr>
            <p:ph idx="1"/>
          </p:nvPr>
        </p:nvSpPr>
        <p:spPr/>
        <p:txBody>
          <a:bodyPr/>
          <a:lstStyle/>
          <a:p>
            <a:pPr marL="0" indent="0">
              <a:buNone/>
            </a:pPr>
            <a:r>
              <a:rPr lang="en-US" dirty="0"/>
              <a:t>Designing your emergency plan can be broken down into three components: </a:t>
            </a:r>
            <a:endParaRPr lang="en-US" dirty="0" smtClean="0"/>
          </a:p>
          <a:p>
            <a:pPr lvl="1"/>
            <a:r>
              <a:rPr lang="en-US" sz="2800" b="1" dirty="0" smtClean="0"/>
              <a:t>Preparation</a:t>
            </a:r>
            <a:r>
              <a:rPr lang="en-US" sz="2800" dirty="0" smtClean="0"/>
              <a:t> </a:t>
            </a:r>
            <a:endParaRPr lang="en-US" sz="2800" dirty="0"/>
          </a:p>
          <a:p>
            <a:pPr lvl="1"/>
            <a:r>
              <a:rPr lang="en-US" sz="2800" b="1" dirty="0"/>
              <a:t>Response</a:t>
            </a:r>
            <a:r>
              <a:rPr lang="en-US" sz="2800" dirty="0"/>
              <a:t>  </a:t>
            </a:r>
          </a:p>
          <a:p>
            <a:pPr lvl="1"/>
            <a:r>
              <a:rPr lang="en-US" sz="2800" b="1" dirty="0" smtClean="0"/>
              <a:t>Recovery</a:t>
            </a:r>
            <a:endParaRPr lang="en-US" sz="2800" dirty="0"/>
          </a:p>
          <a:p>
            <a:pPr marL="0" indent="0">
              <a:buNone/>
            </a:pPr>
            <a:endParaRPr lang="en-US" dirty="0"/>
          </a:p>
          <a:p>
            <a:pPr marL="0" indent="0">
              <a:buNone/>
            </a:pPr>
            <a:r>
              <a:rPr lang="en-US" dirty="0"/>
              <a:t>By breaking the planning process down into these categories, planning won’t seem so </a:t>
            </a:r>
            <a:r>
              <a:rPr lang="en-US" dirty="0" smtClean="0"/>
              <a:t>overwhelming!</a:t>
            </a:r>
            <a:endParaRPr lang="en-US" dirty="0"/>
          </a:p>
          <a:p>
            <a:endParaRPr lang="en-US" dirty="0"/>
          </a:p>
        </p:txBody>
      </p:sp>
    </p:spTree>
    <p:extLst>
      <p:ext uri="{BB962C8B-B14F-4D97-AF65-F5344CB8AC3E}">
        <p14:creationId xmlns:p14="http://schemas.microsoft.com/office/powerpoint/2010/main" val="5833011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Preparation:</a:t>
            </a:r>
            <a:br>
              <a:rPr lang="en-US" i="1" dirty="0" smtClean="0"/>
            </a:br>
            <a:r>
              <a:rPr lang="en-US" i="1" dirty="0" smtClean="0"/>
              <a:t>Save the Children “Do the Prep Step!”</a:t>
            </a:r>
            <a:endParaRPr lang="en-US" i="1" dirty="0"/>
          </a:p>
        </p:txBody>
      </p:sp>
      <p:pic>
        <p:nvPicPr>
          <p:cNvPr id="4" name="HZ1vHXddG5M"/>
          <p:cNvPicPr>
            <a:picLocks noGrp="1" noRot="1" noChangeAspect="1"/>
          </p:cNvPicPr>
          <p:nvPr>
            <p:ph idx="1"/>
            <a:videoFile r:link="rId1"/>
          </p:nvPr>
        </p:nvPicPr>
        <p:blipFill>
          <a:blip r:embed="rId3"/>
          <a:stretch>
            <a:fillRect/>
          </a:stretch>
        </p:blipFill>
        <p:spPr>
          <a:xfrm>
            <a:off x="5643880" y="2423160"/>
            <a:ext cx="5984240" cy="3366135"/>
          </a:xfrm>
          <a:prstGeom prst="rect">
            <a:avLst/>
          </a:prstGeom>
        </p:spPr>
      </p:pic>
      <p:sp>
        <p:nvSpPr>
          <p:cNvPr id="5" name="TextBox 4"/>
          <p:cNvSpPr txBox="1"/>
          <p:nvPr/>
        </p:nvSpPr>
        <p:spPr>
          <a:xfrm>
            <a:off x="617220" y="1828800"/>
            <a:ext cx="4549140" cy="4801314"/>
          </a:xfrm>
          <a:prstGeom prst="rect">
            <a:avLst/>
          </a:prstGeom>
          <a:noFill/>
        </p:spPr>
        <p:txBody>
          <a:bodyPr wrap="square" rtlCol="0">
            <a:spAutoFit/>
          </a:bodyPr>
          <a:lstStyle/>
          <a:p>
            <a:r>
              <a:rPr lang="en-US" dirty="0" smtClean="0"/>
              <a:t>To get your mind in “Prep Mode”, please view the video to the right from Save the Children. It’s a fun way to help you begin to prepare for an emergency. </a:t>
            </a:r>
          </a:p>
          <a:p>
            <a:endParaRPr lang="en-US" dirty="0" smtClean="0"/>
          </a:p>
          <a:p>
            <a:r>
              <a:rPr lang="en-US" dirty="0" smtClean="0"/>
              <a:t>Their 3 steps are as follows:</a:t>
            </a:r>
          </a:p>
          <a:p>
            <a:pPr marL="342900" indent="-342900">
              <a:buAutoNum type="arabicPeriod"/>
            </a:pPr>
            <a:r>
              <a:rPr lang="en-US" dirty="0" smtClean="0"/>
              <a:t>Know your Emergency Contacts</a:t>
            </a:r>
          </a:p>
          <a:p>
            <a:pPr marL="342900" indent="-342900">
              <a:buAutoNum type="arabicPeriod"/>
            </a:pPr>
            <a:r>
              <a:rPr lang="en-US" dirty="0" smtClean="0"/>
              <a:t>Make an Emergency Plan</a:t>
            </a:r>
          </a:p>
          <a:p>
            <a:pPr marL="342900" indent="-342900">
              <a:buAutoNum type="arabicPeriod"/>
            </a:pPr>
            <a:r>
              <a:rPr lang="en-US" dirty="0" smtClean="0"/>
              <a:t>Gather Disaster Supplies</a:t>
            </a:r>
          </a:p>
          <a:p>
            <a:endParaRPr lang="en-US" dirty="0" smtClean="0"/>
          </a:p>
          <a:p>
            <a:r>
              <a:rPr lang="en-US" dirty="0" smtClean="0"/>
              <a:t>These steps can easily be applied to your In-Home </a:t>
            </a:r>
            <a:r>
              <a:rPr lang="en-US" dirty="0"/>
              <a:t>B</a:t>
            </a:r>
            <a:r>
              <a:rPr lang="en-US" dirty="0" smtClean="0"/>
              <a:t>ased Child Care or Center-Based Child Care Program to ensure you “Get Ready. Get Safe.”</a:t>
            </a:r>
          </a:p>
          <a:p>
            <a:endParaRPr lang="en-US" dirty="0"/>
          </a:p>
          <a:p>
            <a:r>
              <a:rPr lang="en-US" sz="1400" dirty="0" smtClean="0">
                <a:hlinkClick r:id="rId4"/>
              </a:rPr>
              <a:t>For additional information, please click here.</a:t>
            </a:r>
            <a:endParaRPr lang="en-US" sz="1400" dirty="0" smtClean="0"/>
          </a:p>
          <a:p>
            <a:endParaRPr lang="en-US" dirty="0"/>
          </a:p>
        </p:txBody>
      </p:sp>
    </p:spTree>
    <p:extLst>
      <p:ext uri="{BB962C8B-B14F-4D97-AF65-F5344CB8AC3E}">
        <p14:creationId xmlns:p14="http://schemas.microsoft.com/office/powerpoint/2010/main" val="4144932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288"/>
            <a:ext cx="7620000" cy="1325563"/>
          </a:xfrm>
        </p:spPr>
        <p:txBody>
          <a:bodyPr anchor="t">
            <a:normAutofit fontScale="90000"/>
          </a:bodyPr>
          <a:lstStyle/>
          <a:p>
            <a:r>
              <a:rPr lang="en-US" i="1" dirty="0" smtClean="0"/>
              <a:t>Preparation:</a:t>
            </a:r>
            <a:br>
              <a:rPr lang="en-US" i="1" dirty="0" smtClean="0"/>
            </a:br>
            <a:r>
              <a:rPr lang="en-US" i="1" dirty="0" smtClean="0"/>
              <a:t>A </a:t>
            </a:r>
            <a:r>
              <a:rPr lang="en-US" i="1" dirty="0"/>
              <a:t>Designated Relocation Site &amp; Evacuation Route</a:t>
            </a:r>
            <a:r>
              <a:rPr lang="en-US" dirty="0"/>
              <a:t/>
            </a:r>
            <a:br>
              <a:rPr lang="en-US" dirty="0"/>
            </a:br>
            <a:endParaRPr lang="en-US" dirty="0"/>
          </a:p>
        </p:txBody>
      </p:sp>
      <p:pic>
        <p:nvPicPr>
          <p:cNvPr id="10" name="Content Placeholder 9">
            <a:hlinkClick r:id="rId2"/>
          </p:cNvPr>
          <p:cNvPicPr>
            <a:picLocks noGrp="1" noChangeAspect="1"/>
          </p:cNvPicPr>
          <p:nvPr>
            <p:ph idx="1"/>
          </p:nvPr>
        </p:nvPicPr>
        <p:blipFill>
          <a:blip r:embed="rId3"/>
          <a:stretch>
            <a:fillRect/>
          </a:stretch>
        </p:blipFill>
        <p:spPr>
          <a:xfrm>
            <a:off x="8766810" y="201288"/>
            <a:ext cx="2891790" cy="6478596"/>
          </a:xfrm>
          <a:prstGeom prst="rect">
            <a:avLst/>
          </a:prstGeom>
        </p:spPr>
      </p:pic>
      <p:sp>
        <p:nvSpPr>
          <p:cNvPr id="11" name="TextBox 10"/>
          <p:cNvSpPr txBox="1"/>
          <p:nvPr/>
        </p:nvSpPr>
        <p:spPr>
          <a:xfrm>
            <a:off x="838200" y="1878570"/>
            <a:ext cx="7151370" cy="4801314"/>
          </a:xfrm>
          <a:prstGeom prst="rect">
            <a:avLst/>
          </a:prstGeom>
          <a:noFill/>
        </p:spPr>
        <p:txBody>
          <a:bodyPr wrap="square" rtlCol="0">
            <a:spAutoFit/>
          </a:bodyPr>
          <a:lstStyle/>
          <a:p>
            <a:r>
              <a:rPr lang="en-US" dirty="0"/>
              <a:t>An effective plan should cover many different scenarios.  As you write your plan, try to think about how you might respond to dangers or threats both inside and outside of your facility.  </a:t>
            </a:r>
            <a:endParaRPr lang="en-US" dirty="0" smtClean="0"/>
          </a:p>
          <a:p>
            <a:endParaRPr lang="en-US" dirty="0" smtClean="0"/>
          </a:p>
          <a:p>
            <a:r>
              <a:rPr lang="en-US" dirty="0" smtClean="0"/>
              <a:t>The following questions might help you prepare your plan:</a:t>
            </a:r>
          </a:p>
          <a:p>
            <a:endParaRPr lang="en-US" dirty="0" smtClean="0"/>
          </a:p>
          <a:p>
            <a:pPr marL="285750" indent="-285750">
              <a:buFont typeface="Arial" panose="020B0604020202020204" pitchFamily="34" charset="0"/>
              <a:buChar char="•"/>
            </a:pPr>
            <a:r>
              <a:rPr lang="en-US" dirty="0" smtClean="0"/>
              <a:t>When </a:t>
            </a:r>
            <a:r>
              <a:rPr lang="en-US" dirty="0"/>
              <a:t>is it safer to stay or to go?  </a:t>
            </a:r>
            <a:endParaRPr lang="en-US" dirty="0" smtClean="0"/>
          </a:p>
          <a:p>
            <a:pPr marL="285750" indent="-285750">
              <a:buFont typeface="Arial" panose="020B0604020202020204" pitchFamily="34" charset="0"/>
              <a:buChar char="•"/>
            </a:pPr>
            <a:r>
              <a:rPr lang="en-US" dirty="0" smtClean="0"/>
              <a:t>What </a:t>
            </a:r>
            <a:r>
              <a:rPr lang="en-US" dirty="0"/>
              <a:t>is your plan </a:t>
            </a:r>
            <a:r>
              <a:rPr lang="en-US" dirty="0" smtClean="0"/>
              <a:t>if </a:t>
            </a:r>
            <a:r>
              <a:rPr lang="en-US" dirty="0"/>
              <a:t>you have to relocate?   </a:t>
            </a:r>
          </a:p>
          <a:p>
            <a:pPr marL="285750" lvl="0" indent="-285750">
              <a:buFont typeface="Arial" panose="020B0604020202020204" pitchFamily="34" charset="0"/>
              <a:buChar char="•"/>
            </a:pPr>
            <a:r>
              <a:rPr lang="en-US" dirty="0"/>
              <a:t>Will you be sheltering in place</a:t>
            </a:r>
            <a:r>
              <a:rPr lang="en-US" dirty="0" smtClean="0"/>
              <a:t>?</a:t>
            </a:r>
            <a:endParaRPr lang="en-US" dirty="0"/>
          </a:p>
          <a:p>
            <a:pPr marL="285750" lvl="0" indent="-285750">
              <a:buFont typeface="Arial" panose="020B0604020202020204" pitchFamily="34" charset="0"/>
              <a:buChar char="•"/>
            </a:pPr>
            <a:r>
              <a:rPr lang="en-US" dirty="0"/>
              <a:t>Will you need to evacuate from your building or home, and seek shelter elsewhere on the property? </a:t>
            </a:r>
          </a:p>
          <a:p>
            <a:pPr marL="285750" lvl="0" indent="-285750">
              <a:buFont typeface="Arial" panose="020B0604020202020204" pitchFamily="34" charset="0"/>
              <a:buChar char="•"/>
            </a:pPr>
            <a:r>
              <a:rPr lang="en-US" dirty="0"/>
              <a:t>Will you need to leave the area of your building or home altogether and move to a pre-determined facility in another area of town?</a:t>
            </a:r>
          </a:p>
          <a:p>
            <a:endParaRPr lang="en-US" dirty="0" smtClean="0"/>
          </a:p>
          <a:p>
            <a:r>
              <a:rPr lang="en-US" dirty="0" smtClean="0"/>
              <a:t>The infographic on this page may be a helpful guide for determining when and how to shelter or evacuate. Click on the infographic to the right to be redirected to Child Care Aware of America and enlarge the image. </a:t>
            </a:r>
            <a:endParaRPr lang="en-US" dirty="0"/>
          </a:p>
        </p:txBody>
      </p:sp>
    </p:spTree>
    <p:extLst>
      <p:ext uri="{BB962C8B-B14F-4D97-AF65-F5344CB8AC3E}">
        <p14:creationId xmlns:p14="http://schemas.microsoft.com/office/powerpoint/2010/main" val="30979909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Preparation:</a:t>
            </a:r>
            <a:br>
              <a:rPr lang="en-US" i="1" dirty="0" smtClean="0"/>
            </a:br>
            <a:r>
              <a:rPr lang="en-US" i="1" dirty="0" smtClean="0"/>
              <a:t>A Designated Relocation Site &amp; Evacuation Route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Sheltering in </a:t>
            </a:r>
            <a:r>
              <a:rPr lang="en-US" b="1" dirty="0" smtClean="0"/>
              <a:t>Place</a:t>
            </a:r>
            <a:endParaRPr lang="en-US" dirty="0"/>
          </a:p>
          <a:p>
            <a:pPr lvl="1"/>
            <a:r>
              <a:rPr lang="en-US" dirty="0"/>
              <a:t>Identify the areas of </a:t>
            </a:r>
            <a:r>
              <a:rPr lang="en-US" dirty="0" smtClean="0"/>
              <a:t>your </a:t>
            </a:r>
            <a:r>
              <a:rPr lang="en-US" dirty="0"/>
              <a:t>building or home that will be used during various events</a:t>
            </a:r>
            <a:r>
              <a:rPr lang="en-US" dirty="0" smtClean="0"/>
              <a:t>:</a:t>
            </a:r>
            <a:endParaRPr lang="en-US" dirty="0"/>
          </a:p>
          <a:p>
            <a:pPr lvl="2">
              <a:buFont typeface="Wingdings" panose="05000000000000000000" pitchFamily="2" charset="2"/>
              <a:buChar char="§"/>
            </a:pPr>
            <a:r>
              <a:rPr lang="en-US" dirty="0" smtClean="0"/>
              <a:t>Basement </a:t>
            </a:r>
            <a:r>
              <a:rPr lang="en-US" dirty="0"/>
              <a:t>for tornado and windstorms</a:t>
            </a:r>
          </a:p>
          <a:p>
            <a:pPr lvl="2">
              <a:buFont typeface="Wingdings" panose="05000000000000000000" pitchFamily="2" charset="2"/>
              <a:buChar char="§"/>
            </a:pPr>
            <a:r>
              <a:rPr lang="en-US" dirty="0" smtClean="0"/>
              <a:t>Under </a:t>
            </a:r>
            <a:r>
              <a:rPr lang="en-US" dirty="0"/>
              <a:t>heavy furniture for earthquakes</a:t>
            </a:r>
          </a:p>
          <a:p>
            <a:pPr lvl="2">
              <a:buFont typeface="Wingdings" panose="05000000000000000000" pitchFamily="2" charset="2"/>
              <a:buChar char="§"/>
            </a:pPr>
            <a:r>
              <a:rPr lang="en-US" dirty="0" smtClean="0"/>
              <a:t>Upper </a:t>
            </a:r>
            <a:r>
              <a:rPr lang="en-US" dirty="0"/>
              <a:t>level for flooding </a:t>
            </a:r>
            <a:endParaRPr lang="en-US" dirty="0" smtClean="0"/>
          </a:p>
          <a:p>
            <a:pPr lvl="2">
              <a:buFont typeface="Wingdings" panose="05000000000000000000" pitchFamily="2" charset="2"/>
              <a:buChar char="§"/>
            </a:pPr>
            <a:r>
              <a:rPr lang="en-US" dirty="0" smtClean="0"/>
              <a:t>Know how to shut off your heating and air unit for a chemical incident so that no toxic air is pulled into the building while sheltering in place</a:t>
            </a:r>
          </a:p>
          <a:p>
            <a:pPr marL="0" indent="0">
              <a:buNone/>
            </a:pPr>
            <a:r>
              <a:rPr lang="en-US" b="1" dirty="0" smtClean="0"/>
              <a:t>On Site Evacuation</a:t>
            </a:r>
          </a:p>
          <a:p>
            <a:pPr lvl="1"/>
            <a:r>
              <a:rPr lang="en-US" dirty="0" smtClean="0"/>
              <a:t>What other areas of your property might be used for an “on site” evacuation? Examples: Other building on the property. </a:t>
            </a:r>
          </a:p>
          <a:p>
            <a:pPr lvl="2">
              <a:buFont typeface="Wingdings" panose="05000000000000000000" pitchFamily="2" charset="2"/>
              <a:buChar char="§"/>
            </a:pPr>
            <a:r>
              <a:rPr lang="en-US" dirty="0" smtClean="0"/>
              <a:t>Evacuation Routes </a:t>
            </a:r>
            <a:r>
              <a:rPr lang="en-US" b="1" dirty="0" smtClean="0"/>
              <a:t>MUST</a:t>
            </a:r>
            <a:r>
              <a:rPr lang="en-US" dirty="0" smtClean="0"/>
              <a:t> be posted!</a:t>
            </a:r>
          </a:p>
          <a:p>
            <a:pPr lvl="2">
              <a:buFont typeface="Wingdings" panose="05000000000000000000" pitchFamily="2" charset="2"/>
              <a:buChar char="§"/>
            </a:pPr>
            <a:r>
              <a:rPr lang="en-US" dirty="0" smtClean="0"/>
              <a:t>Possibly could be used in Active Shooter incidents, damage to one part of the building while preparing to do an off-site evacuation, etc.</a:t>
            </a:r>
          </a:p>
          <a:p>
            <a:pPr marL="0" indent="0">
              <a:buNone/>
            </a:pPr>
            <a:r>
              <a:rPr lang="en-US" dirty="0" smtClean="0"/>
              <a:t>Ask yourself what </a:t>
            </a:r>
            <a:r>
              <a:rPr lang="en-US" dirty="0"/>
              <a:t>supplies are </a:t>
            </a:r>
            <a:r>
              <a:rPr lang="en-US" dirty="0" smtClean="0"/>
              <a:t>needed and </a:t>
            </a:r>
            <a:r>
              <a:rPr lang="en-US" dirty="0"/>
              <a:t>who will be responsible for making sure they are moved to your “shelter” </a:t>
            </a:r>
            <a:r>
              <a:rPr lang="en-US" dirty="0" smtClean="0"/>
              <a:t>location</a:t>
            </a:r>
            <a:r>
              <a:rPr lang="en-US" dirty="0"/>
              <a:t>?</a:t>
            </a:r>
          </a:p>
          <a:p>
            <a:pPr marL="0" indent="0">
              <a:buNone/>
            </a:pPr>
            <a:endParaRPr lang="en-US" dirty="0"/>
          </a:p>
        </p:txBody>
      </p:sp>
    </p:spTree>
    <p:extLst>
      <p:ext uri="{BB962C8B-B14F-4D97-AF65-F5344CB8AC3E}">
        <p14:creationId xmlns:p14="http://schemas.microsoft.com/office/powerpoint/2010/main" val="41774198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Preparation:</a:t>
            </a:r>
            <a:br>
              <a:rPr lang="en-US" i="1" dirty="0" smtClean="0"/>
            </a:br>
            <a:r>
              <a:rPr lang="en-US" i="1" dirty="0" smtClean="0"/>
              <a:t>A Designated Relocation Site &amp; Evacuation Route</a:t>
            </a:r>
            <a:endParaRPr lang="en-US" dirty="0"/>
          </a:p>
        </p:txBody>
      </p:sp>
      <p:sp>
        <p:nvSpPr>
          <p:cNvPr id="3" name="Content Placeholder 2"/>
          <p:cNvSpPr>
            <a:spLocks noGrp="1"/>
          </p:cNvSpPr>
          <p:nvPr>
            <p:ph idx="1"/>
          </p:nvPr>
        </p:nvSpPr>
        <p:spPr>
          <a:xfrm>
            <a:off x="632460" y="1802764"/>
            <a:ext cx="5585460" cy="4815206"/>
          </a:xfrm>
        </p:spPr>
        <p:txBody>
          <a:bodyPr>
            <a:normAutofit lnSpcReduction="10000"/>
          </a:bodyPr>
          <a:lstStyle/>
          <a:p>
            <a:pPr marL="0" indent="0">
              <a:buNone/>
            </a:pPr>
            <a:r>
              <a:rPr lang="en-US" b="1" dirty="0" smtClean="0"/>
              <a:t>Off </a:t>
            </a:r>
            <a:r>
              <a:rPr lang="en-US" b="1" dirty="0"/>
              <a:t>Site Relocation </a:t>
            </a:r>
            <a:r>
              <a:rPr lang="en-US" b="1" dirty="0" smtClean="0"/>
              <a:t>Sites</a:t>
            </a:r>
            <a:endParaRPr lang="en-US" dirty="0"/>
          </a:p>
          <a:p>
            <a:pPr lvl="1"/>
            <a:r>
              <a:rPr lang="en-US" dirty="0"/>
              <a:t>One site is required, two (2) are recommended. </a:t>
            </a:r>
          </a:p>
          <a:p>
            <a:pPr lvl="1"/>
            <a:r>
              <a:rPr lang="en-US" dirty="0"/>
              <a:t>Written agreement(s) with location(s) is suggested</a:t>
            </a:r>
            <a:r>
              <a:rPr lang="en-US" dirty="0" smtClean="0"/>
              <a:t>.</a:t>
            </a:r>
            <a:endParaRPr lang="en-US" dirty="0"/>
          </a:p>
          <a:p>
            <a:pPr lvl="1"/>
            <a:r>
              <a:rPr lang="en-US" dirty="0" smtClean="0"/>
              <a:t>The </a:t>
            </a:r>
            <a:r>
              <a:rPr lang="en-US" dirty="0"/>
              <a:t>agreement(s) with a designated relocation </a:t>
            </a:r>
            <a:r>
              <a:rPr lang="en-US" dirty="0" smtClean="0"/>
              <a:t>site are to be updated annually.</a:t>
            </a:r>
            <a:endParaRPr lang="en-US" dirty="0"/>
          </a:p>
          <a:p>
            <a:pPr lvl="1"/>
            <a:r>
              <a:rPr lang="en-US" dirty="0" smtClean="0"/>
              <a:t>Considerations for relocation site(s):</a:t>
            </a:r>
          </a:p>
          <a:p>
            <a:pPr lvl="2">
              <a:buFont typeface="Wingdings" panose="05000000000000000000" pitchFamily="2" charset="2"/>
              <a:buChar char="§"/>
            </a:pPr>
            <a:r>
              <a:rPr lang="en-US" dirty="0" smtClean="0"/>
              <a:t>Location/proximity to your current location</a:t>
            </a:r>
          </a:p>
          <a:p>
            <a:pPr lvl="2">
              <a:buFont typeface="Wingdings" panose="05000000000000000000" pitchFamily="2" charset="2"/>
              <a:buChar char="§"/>
            </a:pPr>
            <a:r>
              <a:rPr lang="en-US" dirty="0" smtClean="0"/>
              <a:t>Size of alternate location</a:t>
            </a:r>
          </a:p>
          <a:p>
            <a:pPr lvl="2">
              <a:buFont typeface="Wingdings" panose="05000000000000000000" pitchFamily="2" charset="2"/>
              <a:buChar char="§"/>
            </a:pPr>
            <a:r>
              <a:rPr lang="en-US" dirty="0" smtClean="0"/>
              <a:t>Scope of service that can be provided at alternate location</a:t>
            </a:r>
            <a:r>
              <a:rPr lang="en-US" dirty="0"/>
              <a:t/>
            </a:r>
            <a:br>
              <a:rPr lang="en-US" dirty="0"/>
            </a:br>
            <a:r>
              <a:rPr lang="en-US" dirty="0" smtClean="0"/>
              <a:t> </a:t>
            </a:r>
            <a:endParaRPr lang="en-US" dirty="0"/>
          </a:p>
        </p:txBody>
      </p:sp>
      <p:sp>
        <p:nvSpPr>
          <p:cNvPr id="4" name="TextBox 3"/>
          <p:cNvSpPr txBox="1"/>
          <p:nvPr/>
        </p:nvSpPr>
        <p:spPr>
          <a:xfrm>
            <a:off x="6446520" y="1690688"/>
            <a:ext cx="5280660" cy="4801314"/>
          </a:xfrm>
          <a:prstGeom prst="rect">
            <a:avLst/>
          </a:prstGeom>
          <a:noFill/>
        </p:spPr>
        <p:txBody>
          <a:bodyPr wrap="square" rtlCol="0">
            <a:spAutoFit/>
          </a:bodyPr>
          <a:lstStyle/>
          <a:p>
            <a:pPr algn="ctr"/>
            <a:r>
              <a:rPr lang="en-US" b="1" dirty="0"/>
              <a:t>When Selecting an </a:t>
            </a:r>
            <a:r>
              <a:rPr lang="en-US" b="1" dirty="0" smtClean="0"/>
              <a:t>Off Site </a:t>
            </a:r>
            <a:r>
              <a:rPr lang="en-US" b="1" dirty="0"/>
              <a:t>Relocation Site:</a:t>
            </a:r>
            <a:r>
              <a:rPr lang="en-US" dirty="0"/>
              <a:t/>
            </a:r>
            <a:br>
              <a:rPr lang="en-US" dirty="0"/>
            </a:br>
            <a:endParaRPr lang="en-US" dirty="0"/>
          </a:p>
          <a:p>
            <a:pPr algn="ctr"/>
            <a:r>
              <a:rPr lang="en-US" dirty="0"/>
              <a:t> </a:t>
            </a:r>
            <a:r>
              <a:rPr lang="en-US" b="1" dirty="0">
                <a:solidFill>
                  <a:srgbClr val="FF0000"/>
                </a:solidFill>
              </a:rPr>
              <a:t>Consider</a:t>
            </a:r>
            <a:r>
              <a:rPr lang="en-US" b="1" dirty="0"/>
              <a:t> </a:t>
            </a:r>
            <a:r>
              <a:rPr lang="en-US" b="1" dirty="0">
                <a:solidFill>
                  <a:srgbClr val="FFC000"/>
                </a:solidFill>
              </a:rPr>
              <a:t>Your</a:t>
            </a:r>
            <a:r>
              <a:rPr lang="en-US" b="1" dirty="0"/>
              <a:t> </a:t>
            </a:r>
            <a:r>
              <a:rPr lang="en-US" b="1" dirty="0">
                <a:solidFill>
                  <a:schemeClr val="accent1">
                    <a:lumMod val="75000"/>
                  </a:schemeClr>
                </a:solidFill>
              </a:rPr>
              <a:t>Zone</a:t>
            </a:r>
            <a:endParaRPr lang="en-US" dirty="0">
              <a:solidFill>
                <a:schemeClr val="accent1">
                  <a:lumMod val="75000"/>
                </a:schemeClr>
              </a:solidFill>
            </a:endParaRPr>
          </a:p>
          <a:p>
            <a:r>
              <a:rPr lang="en-US" b="1" dirty="0"/>
              <a:t> </a:t>
            </a:r>
            <a:endParaRPr lang="en-US" dirty="0"/>
          </a:p>
          <a:p>
            <a:r>
              <a:rPr lang="en-US" b="1" i="1" dirty="0">
                <a:solidFill>
                  <a:srgbClr val="FF0000"/>
                </a:solidFill>
              </a:rPr>
              <a:t>Hot</a:t>
            </a:r>
            <a:r>
              <a:rPr lang="en-US" b="1" i="1" dirty="0"/>
              <a:t> </a:t>
            </a:r>
            <a:r>
              <a:rPr lang="en-US" dirty="0"/>
              <a:t>- a relocation site that is the best match to your needs. Example: Another child care program or church set up for early care and education.</a:t>
            </a:r>
          </a:p>
          <a:p>
            <a:r>
              <a:rPr lang="en-US" dirty="0"/>
              <a:t> </a:t>
            </a:r>
          </a:p>
          <a:p>
            <a:r>
              <a:rPr lang="en-US" b="1" i="1" dirty="0">
                <a:solidFill>
                  <a:srgbClr val="FFC000"/>
                </a:solidFill>
              </a:rPr>
              <a:t>Warm</a:t>
            </a:r>
            <a:r>
              <a:rPr lang="en-US" dirty="0"/>
              <a:t> – a relocation site that is  “the next best thing” to your program. Example: School building with an empty gym and multiple restroom facilities.</a:t>
            </a:r>
          </a:p>
          <a:p>
            <a:r>
              <a:rPr lang="en-US" dirty="0"/>
              <a:t> </a:t>
            </a:r>
          </a:p>
          <a:p>
            <a:r>
              <a:rPr lang="en-US" b="1" i="1" dirty="0">
                <a:solidFill>
                  <a:schemeClr val="accent1">
                    <a:lumMod val="75000"/>
                  </a:schemeClr>
                </a:solidFill>
              </a:rPr>
              <a:t>Cold</a:t>
            </a:r>
            <a:r>
              <a:rPr lang="en-US" dirty="0"/>
              <a:t> – a relocation site that  doesn’t meet any of your needs but is a safe place to remain until the “all clear” is given. Example: A business office with an available meeting space.</a:t>
            </a:r>
          </a:p>
          <a:p>
            <a:endParaRPr lang="en-US" dirty="0"/>
          </a:p>
        </p:txBody>
      </p:sp>
    </p:spTree>
    <p:extLst>
      <p:ext uri="{BB962C8B-B14F-4D97-AF65-F5344CB8AC3E}">
        <p14:creationId xmlns:p14="http://schemas.microsoft.com/office/powerpoint/2010/main" val="264842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Preparation:</a:t>
            </a:r>
            <a:br>
              <a:rPr lang="en-US" i="1" dirty="0" smtClean="0"/>
            </a:br>
            <a:r>
              <a:rPr lang="en-US" i="1" dirty="0" smtClean="0"/>
              <a:t>A Designated Relocation Site &amp; Evacuation Route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Questions to help with selecting </a:t>
            </a:r>
            <a:r>
              <a:rPr lang="en-US" b="1" dirty="0"/>
              <a:t>an Off Site Relocation Site</a:t>
            </a:r>
            <a:r>
              <a:rPr lang="en-US" b="1" dirty="0" smtClean="0"/>
              <a:t>:</a:t>
            </a:r>
            <a:endParaRPr lang="en-US" dirty="0"/>
          </a:p>
          <a:p>
            <a:pPr lvl="1"/>
            <a:r>
              <a:rPr lang="en-US" dirty="0"/>
              <a:t>Are there possible hazards such as railroad tracks, water ways, etc. that may prevent you from evacuating in that direction</a:t>
            </a:r>
            <a:r>
              <a:rPr lang="en-US" dirty="0" smtClean="0"/>
              <a:t>?</a:t>
            </a:r>
            <a:endParaRPr lang="en-US" dirty="0"/>
          </a:p>
          <a:p>
            <a:pPr lvl="1"/>
            <a:r>
              <a:rPr lang="en-US" dirty="0"/>
              <a:t>How will you </a:t>
            </a:r>
            <a:r>
              <a:rPr lang="en-US" dirty="0" smtClean="0">
                <a:hlinkClick r:id="rId2"/>
              </a:rPr>
              <a:t>transport</a:t>
            </a:r>
            <a:r>
              <a:rPr lang="en-US" dirty="0" smtClean="0"/>
              <a:t> </a:t>
            </a:r>
            <a:r>
              <a:rPr lang="en-US" dirty="0"/>
              <a:t>children and staff</a:t>
            </a:r>
            <a:r>
              <a:rPr lang="en-US" dirty="0" smtClean="0"/>
              <a:t>? (See Section 12)</a:t>
            </a:r>
            <a:endParaRPr lang="en-US" dirty="0"/>
          </a:p>
          <a:p>
            <a:pPr lvl="1"/>
            <a:r>
              <a:rPr lang="en-US" dirty="0"/>
              <a:t>What supplies are needed and who will be responsible for making sure they are moved to your “shelter” location</a:t>
            </a:r>
            <a:r>
              <a:rPr lang="en-US" dirty="0" smtClean="0"/>
              <a:t>?</a:t>
            </a:r>
            <a:endParaRPr lang="en-US" dirty="0"/>
          </a:p>
          <a:p>
            <a:pPr marL="0" indent="0">
              <a:buNone/>
            </a:pPr>
            <a:endParaRPr lang="en-US" dirty="0" smtClean="0"/>
          </a:p>
          <a:p>
            <a:pPr marL="0" indent="0">
              <a:buNone/>
            </a:pPr>
            <a:r>
              <a:rPr lang="en-US" dirty="0" smtClean="0"/>
              <a:t>Relocation </a:t>
            </a:r>
            <a:r>
              <a:rPr lang="en-US" dirty="0"/>
              <a:t>sites should be planned and shared with staff &amp; families. </a:t>
            </a:r>
          </a:p>
          <a:p>
            <a:pPr marL="0" indent="0">
              <a:buNone/>
            </a:pPr>
            <a:r>
              <a:rPr lang="en-US" dirty="0"/>
              <a:t>The nature of the emergency and circumstances of the disaster will be taken into </a:t>
            </a:r>
            <a:r>
              <a:rPr lang="en-US" dirty="0" smtClean="0"/>
              <a:t>consideration if/when you have to implement an Off Site Evacuation.</a:t>
            </a:r>
            <a:endParaRPr lang="en-US" dirty="0"/>
          </a:p>
        </p:txBody>
      </p:sp>
    </p:spTree>
    <p:extLst>
      <p:ext uri="{BB962C8B-B14F-4D97-AF65-F5344CB8AC3E}">
        <p14:creationId xmlns:p14="http://schemas.microsoft.com/office/powerpoint/2010/main" val="1016895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6565"/>
            <a:ext cx="10515600" cy="1325563"/>
          </a:xfrm>
        </p:spPr>
        <p:txBody>
          <a:bodyPr>
            <a:normAutofit fontScale="90000"/>
          </a:bodyPr>
          <a:lstStyle/>
          <a:p>
            <a:r>
              <a:rPr lang="en-US" i="1" dirty="0" smtClean="0"/>
              <a:t>Preparation:</a:t>
            </a:r>
            <a:br>
              <a:rPr lang="en-US" i="1" dirty="0" smtClean="0"/>
            </a:br>
            <a:r>
              <a:rPr lang="en-US" i="1" dirty="0" smtClean="0"/>
              <a:t>Procedures </a:t>
            </a:r>
            <a:r>
              <a:rPr lang="en-US" i="1" dirty="0"/>
              <a:t>for Notifying Parents of the Relocation and Ensuring Family Reunification</a:t>
            </a:r>
            <a:endParaRPr lang="en-US" dirty="0"/>
          </a:p>
        </p:txBody>
      </p:sp>
      <p:sp>
        <p:nvSpPr>
          <p:cNvPr id="3" name="Content Placeholder 2"/>
          <p:cNvSpPr>
            <a:spLocks noGrp="1"/>
          </p:cNvSpPr>
          <p:nvPr>
            <p:ph idx="1"/>
          </p:nvPr>
        </p:nvSpPr>
        <p:spPr>
          <a:xfrm>
            <a:off x="838200" y="2311466"/>
            <a:ext cx="10515600" cy="4351338"/>
          </a:xfrm>
        </p:spPr>
        <p:txBody>
          <a:bodyPr>
            <a:normAutofit/>
          </a:bodyPr>
          <a:lstStyle/>
          <a:p>
            <a:pPr lvl="0"/>
            <a:r>
              <a:rPr lang="en-US" dirty="0"/>
              <a:t>Name a point person and an alternate to take charge in an </a:t>
            </a:r>
            <a:r>
              <a:rPr lang="en-US" dirty="0" smtClean="0"/>
              <a:t>emergency. </a:t>
            </a:r>
            <a:endParaRPr lang="en-US" dirty="0"/>
          </a:p>
          <a:p>
            <a:pPr lvl="0"/>
            <a:r>
              <a:rPr lang="en-US" dirty="0"/>
              <a:t>Share the plan with the family, and update annually. Feel free to use the sample reunification </a:t>
            </a:r>
            <a:r>
              <a:rPr lang="en-US" dirty="0" smtClean="0"/>
              <a:t>plan </a:t>
            </a:r>
            <a:r>
              <a:rPr lang="en-US" dirty="0" smtClean="0">
                <a:hlinkClick r:id="rId2"/>
              </a:rPr>
              <a:t>located here.</a:t>
            </a:r>
            <a:r>
              <a:rPr lang="en-US" dirty="0" smtClean="0"/>
              <a:t> </a:t>
            </a:r>
            <a:endParaRPr lang="en-US" dirty="0"/>
          </a:p>
          <a:p>
            <a:r>
              <a:rPr lang="en-US" dirty="0"/>
              <a:t>Bring the </a:t>
            </a:r>
            <a:r>
              <a:rPr lang="en-US" dirty="0" smtClean="0">
                <a:hlinkClick r:id="rId3"/>
              </a:rPr>
              <a:t>Child Information Form</a:t>
            </a:r>
            <a:r>
              <a:rPr lang="en-US" dirty="0"/>
              <a:t> </a:t>
            </a:r>
            <a:r>
              <a:rPr lang="en-US" dirty="0" smtClean="0"/>
              <a:t>with </a:t>
            </a:r>
            <a:r>
              <a:rPr lang="en-US" dirty="0"/>
              <a:t>you, along </a:t>
            </a:r>
            <a:r>
              <a:rPr lang="en-US" dirty="0" smtClean="0"/>
              <a:t>with </a:t>
            </a:r>
            <a:r>
              <a:rPr lang="en-US" dirty="0"/>
              <a:t>the child care daily attendance record </a:t>
            </a:r>
            <a:r>
              <a:rPr lang="en-US" dirty="0" smtClean="0"/>
              <a:t>for </a:t>
            </a:r>
            <a:r>
              <a:rPr lang="en-US" dirty="0"/>
              <a:t>pick up and release</a:t>
            </a:r>
            <a:r>
              <a:rPr lang="en-US" dirty="0" smtClean="0"/>
              <a:t>.</a:t>
            </a:r>
            <a:endParaRPr lang="en-US" dirty="0"/>
          </a:p>
        </p:txBody>
      </p:sp>
    </p:spTree>
    <p:extLst>
      <p:ext uri="{BB962C8B-B14F-4D97-AF65-F5344CB8AC3E}">
        <p14:creationId xmlns:p14="http://schemas.microsoft.com/office/powerpoint/2010/main" val="3339777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smtClean="0"/>
              <a:t>Introduction</a:t>
            </a:r>
            <a:endParaRPr lang="en-US" sz="5400" i="1" dirty="0"/>
          </a:p>
        </p:txBody>
      </p:sp>
      <p:sp>
        <p:nvSpPr>
          <p:cNvPr id="3" name="Content Placeholder 2"/>
          <p:cNvSpPr>
            <a:spLocks noGrp="1"/>
          </p:cNvSpPr>
          <p:nvPr>
            <p:ph idx="1"/>
          </p:nvPr>
        </p:nvSpPr>
        <p:spPr/>
        <p:txBody>
          <a:bodyPr>
            <a:normAutofit/>
          </a:bodyPr>
          <a:lstStyle/>
          <a:p>
            <a:pPr marL="0" indent="0">
              <a:buNone/>
            </a:pPr>
            <a:r>
              <a:rPr lang="en-US" dirty="0" smtClean="0"/>
              <a:t>There </a:t>
            </a:r>
            <a:r>
              <a:rPr lang="en-US" dirty="0"/>
              <a:t>are several multimedia enhancements to this </a:t>
            </a:r>
            <a:r>
              <a:rPr lang="en-US" dirty="0" smtClean="0"/>
              <a:t>course including PDF files and audio files. </a:t>
            </a:r>
          </a:p>
          <a:p>
            <a:r>
              <a:rPr lang="en-US" dirty="0" smtClean="0"/>
              <a:t>You may </a:t>
            </a:r>
            <a:r>
              <a:rPr lang="en-US" dirty="0"/>
              <a:t>download many PDF files throughout this course </a:t>
            </a:r>
            <a:r>
              <a:rPr lang="en-US" dirty="0" smtClean="0"/>
              <a:t>to </a:t>
            </a:r>
            <a:r>
              <a:rPr lang="en-US" dirty="0"/>
              <a:t>help you </a:t>
            </a:r>
            <a:r>
              <a:rPr lang="en-US" dirty="0" smtClean="0"/>
              <a:t>create your </a:t>
            </a:r>
            <a:r>
              <a:rPr lang="en-US" dirty="0"/>
              <a:t>Child Care Emergency Plan. You </a:t>
            </a:r>
            <a:r>
              <a:rPr lang="en-US" dirty="0" smtClean="0"/>
              <a:t>may </a:t>
            </a:r>
            <a:r>
              <a:rPr lang="en-US" dirty="0"/>
              <a:t>also click on various </a:t>
            </a:r>
            <a:r>
              <a:rPr lang="en-US" b="1" u="sng" dirty="0">
                <a:solidFill>
                  <a:schemeClr val="accent1">
                    <a:lumMod val="75000"/>
                  </a:schemeClr>
                </a:solidFill>
              </a:rPr>
              <a:t>text links</a:t>
            </a:r>
            <a:r>
              <a:rPr lang="en-US" dirty="0">
                <a:solidFill>
                  <a:schemeClr val="accent1">
                    <a:lumMod val="75000"/>
                  </a:schemeClr>
                </a:solidFill>
              </a:rPr>
              <a:t> </a:t>
            </a:r>
            <a:r>
              <a:rPr lang="en-US" dirty="0"/>
              <a:t>in order to open </a:t>
            </a:r>
            <a:r>
              <a:rPr lang="en-US" dirty="0" smtClean="0"/>
              <a:t>PDF files, Word documents or website links.</a:t>
            </a:r>
            <a:endParaRPr lang="en-US" dirty="0"/>
          </a:p>
          <a:p>
            <a:r>
              <a:rPr lang="en-US" dirty="0" smtClean="0"/>
              <a:t>Please be sure you have a sound system adequate for accessing the audio files.</a:t>
            </a:r>
            <a:endParaRPr lang="en-US" dirty="0"/>
          </a:p>
        </p:txBody>
      </p:sp>
    </p:spTree>
    <p:extLst>
      <p:ext uri="{BB962C8B-B14F-4D97-AF65-F5344CB8AC3E}">
        <p14:creationId xmlns:p14="http://schemas.microsoft.com/office/powerpoint/2010/main" val="3297642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1250"/>
            <a:ext cx="10515600" cy="1325563"/>
          </a:xfrm>
        </p:spPr>
        <p:txBody>
          <a:bodyPr>
            <a:normAutofit fontScale="90000"/>
          </a:bodyPr>
          <a:lstStyle/>
          <a:p>
            <a:r>
              <a:rPr lang="en-US" i="1" dirty="0" smtClean="0"/>
              <a:t>Preparation:</a:t>
            </a:r>
            <a:br>
              <a:rPr lang="en-US" i="1" dirty="0" smtClean="0"/>
            </a:br>
            <a:r>
              <a:rPr lang="en-US" i="1" dirty="0" smtClean="0"/>
              <a:t>Addressing </a:t>
            </a:r>
            <a:r>
              <a:rPr lang="en-US" i="1" dirty="0"/>
              <a:t>the Needs of Individual Children Including Children with Special Needs</a:t>
            </a:r>
            <a:r>
              <a:rPr lang="en-US" dirty="0"/>
              <a:t> </a:t>
            </a:r>
          </a:p>
        </p:txBody>
      </p:sp>
      <p:sp>
        <p:nvSpPr>
          <p:cNvPr id="3" name="Content Placeholder 2"/>
          <p:cNvSpPr>
            <a:spLocks noGrp="1"/>
          </p:cNvSpPr>
          <p:nvPr>
            <p:ph idx="1"/>
          </p:nvPr>
        </p:nvSpPr>
        <p:spPr>
          <a:xfrm>
            <a:off x="838200" y="2204129"/>
            <a:ext cx="10515600" cy="4351338"/>
          </a:xfrm>
        </p:spPr>
        <p:txBody>
          <a:bodyPr>
            <a:normAutofit fontScale="92500" lnSpcReduction="10000"/>
          </a:bodyPr>
          <a:lstStyle/>
          <a:p>
            <a:pPr lvl="0"/>
            <a:r>
              <a:rPr lang="en-US" u="sng" dirty="0" smtClean="0">
                <a:hlinkClick r:id="rId2"/>
              </a:rPr>
              <a:t>Help to prepare children</a:t>
            </a:r>
            <a:r>
              <a:rPr lang="en-US" dirty="0"/>
              <a:t> by practicing drills and educating them on the importance of drills</a:t>
            </a:r>
            <a:r>
              <a:rPr lang="en-US" dirty="0" smtClean="0"/>
              <a:t>.</a:t>
            </a:r>
            <a:endParaRPr lang="en-US" dirty="0"/>
          </a:p>
          <a:p>
            <a:pPr lvl="0"/>
            <a:r>
              <a:rPr lang="en-US" dirty="0"/>
              <a:t>Be aware of supervision needs at all times</a:t>
            </a:r>
            <a:r>
              <a:rPr lang="en-US" dirty="0" smtClean="0"/>
              <a:t>.</a:t>
            </a:r>
            <a:endParaRPr lang="en-US" dirty="0"/>
          </a:p>
          <a:p>
            <a:pPr lvl="0"/>
            <a:r>
              <a:rPr lang="en-US" dirty="0"/>
              <a:t>Take into consideration </a:t>
            </a:r>
            <a:r>
              <a:rPr lang="en-US" dirty="0" smtClean="0"/>
              <a:t>staff who are </a:t>
            </a:r>
            <a:r>
              <a:rPr lang="en-US" dirty="0"/>
              <a:t>trained in CPR and First Aid</a:t>
            </a:r>
            <a:r>
              <a:rPr lang="en-US" dirty="0" smtClean="0"/>
              <a:t>.</a:t>
            </a:r>
            <a:endParaRPr lang="en-US" dirty="0"/>
          </a:p>
          <a:p>
            <a:pPr lvl="0"/>
            <a:r>
              <a:rPr lang="en-US" dirty="0"/>
              <a:t>Ensure that needed equipment, medicine, </a:t>
            </a:r>
            <a:r>
              <a:rPr lang="en-US" dirty="0" smtClean="0"/>
              <a:t>documentation and </a:t>
            </a:r>
            <a:r>
              <a:rPr lang="en-US" dirty="0"/>
              <a:t>supplies are taken to the evacuation site</a:t>
            </a:r>
            <a:r>
              <a:rPr lang="en-US" dirty="0" smtClean="0"/>
              <a:t>.</a:t>
            </a:r>
          </a:p>
          <a:p>
            <a:pPr lvl="0"/>
            <a:r>
              <a:rPr lang="en-US" dirty="0" smtClean="0"/>
              <a:t>Consider the ages and abilities of each child.</a:t>
            </a:r>
          </a:p>
          <a:p>
            <a:pPr lvl="0"/>
            <a:r>
              <a:rPr lang="en-US" dirty="0"/>
              <a:t>For technical assistance regarding the needs of children, call your Child Care Health Consultants (CCHC) at </a:t>
            </a:r>
            <a:r>
              <a:rPr lang="en-US" dirty="0" smtClean="0"/>
              <a:t>1-877-281-5277 or visit </a:t>
            </a:r>
            <a:r>
              <a:rPr lang="en-US" dirty="0" smtClean="0">
                <a:hlinkClick r:id="rId3"/>
              </a:rPr>
              <a:t>their website here</a:t>
            </a:r>
            <a:r>
              <a:rPr lang="en-US" dirty="0" smtClean="0"/>
              <a:t>. </a:t>
            </a:r>
          </a:p>
          <a:p>
            <a:pPr lvl="0"/>
            <a:r>
              <a:rPr lang="en-US" dirty="0" smtClean="0">
                <a:hlinkClick r:id="rId4"/>
              </a:rPr>
              <a:t>More information about supporting special populations.</a:t>
            </a:r>
            <a:endParaRPr lang="en-US" dirty="0"/>
          </a:p>
        </p:txBody>
      </p:sp>
    </p:spTree>
    <p:extLst>
      <p:ext uri="{BB962C8B-B14F-4D97-AF65-F5344CB8AC3E}">
        <p14:creationId xmlns:p14="http://schemas.microsoft.com/office/powerpoint/2010/main" val="13593873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2815"/>
            <a:ext cx="10515600" cy="1325563"/>
          </a:xfrm>
        </p:spPr>
        <p:txBody>
          <a:bodyPr>
            <a:normAutofit fontScale="90000"/>
          </a:bodyPr>
          <a:lstStyle/>
          <a:p>
            <a:r>
              <a:rPr lang="en-US" i="1" dirty="0" smtClean="0"/>
              <a:t>Preparation:</a:t>
            </a:r>
            <a:br>
              <a:rPr lang="en-US" i="1" dirty="0" smtClean="0"/>
            </a:br>
            <a:r>
              <a:rPr lang="en-US" i="1" dirty="0" smtClean="0"/>
              <a:t>Instructions </a:t>
            </a:r>
            <a:r>
              <a:rPr lang="en-US" i="1" dirty="0"/>
              <a:t>Relating to the Training of Staff or the Reassignment of Staff Duties as Appropriate</a:t>
            </a:r>
            <a:endParaRPr lang="en-US" dirty="0"/>
          </a:p>
        </p:txBody>
      </p:sp>
      <p:sp>
        <p:nvSpPr>
          <p:cNvPr id="3" name="Content Placeholder 2"/>
          <p:cNvSpPr>
            <a:spLocks noGrp="1"/>
          </p:cNvSpPr>
          <p:nvPr>
            <p:ph idx="1"/>
          </p:nvPr>
        </p:nvSpPr>
        <p:spPr>
          <a:xfrm>
            <a:off x="838200" y="2064082"/>
            <a:ext cx="5173980" cy="4351338"/>
          </a:xfrm>
        </p:spPr>
        <p:txBody>
          <a:bodyPr>
            <a:normAutofit fontScale="77500" lnSpcReduction="20000"/>
          </a:bodyPr>
          <a:lstStyle/>
          <a:p>
            <a:pPr lvl="0"/>
            <a:r>
              <a:rPr lang="en-US" dirty="0"/>
              <a:t>Be aware of adequate supervision needs at all times</a:t>
            </a:r>
            <a:r>
              <a:rPr lang="en-US" dirty="0" smtClean="0"/>
              <a:t>.</a:t>
            </a:r>
            <a:endParaRPr lang="en-US" dirty="0"/>
          </a:p>
          <a:p>
            <a:pPr lvl="0"/>
            <a:r>
              <a:rPr lang="en-US" dirty="0"/>
              <a:t>Providing “Adequate Supervision" during an emergency means that qualified staff devotes full-time attention to a child in care and ensures the child is within the scope of vision and range of voice</a:t>
            </a:r>
            <a:r>
              <a:rPr lang="en-US" dirty="0" smtClean="0"/>
              <a:t>.</a:t>
            </a:r>
            <a:endParaRPr lang="en-US" dirty="0"/>
          </a:p>
          <a:p>
            <a:pPr lvl="0"/>
            <a:r>
              <a:rPr lang="en-US" dirty="0"/>
              <a:t>Take into consideration who is trained in CPR and First Aid  </a:t>
            </a:r>
            <a:r>
              <a:rPr lang="en-US" dirty="0" smtClean="0"/>
              <a:t>and </a:t>
            </a:r>
            <a:r>
              <a:rPr lang="en-US" dirty="0"/>
              <a:t>needed first aid supplies</a:t>
            </a:r>
            <a:r>
              <a:rPr lang="en-US" dirty="0" smtClean="0"/>
              <a:t>.</a:t>
            </a:r>
            <a:r>
              <a:rPr lang="en-US" dirty="0"/>
              <a:t> Name a point person in charge and alternate designee/s, assign duties for responding to an emergency/disaster</a:t>
            </a:r>
            <a:r>
              <a:rPr lang="en-US" dirty="0" smtClean="0"/>
              <a:t>.</a:t>
            </a:r>
            <a:r>
              <a:rPr lang="en-US" dirty="0"/>
              <a:t> </a:t>
            </a:r>
          </a:p>
          <a:p>
            <a:pPr lvl="0"/>
            <a:r>
              <a:rPr lang="en-US" dirty="0"/>
              <a:t>Actively involve all caregivers in the planning</a:t>
            </a:r>
            <a:r>
              <a:rPr lang="en-US" dirty="0" smtClean="0"/>
              <a:t>.</a:t>
            </a:r>
            <a:endParaRPr lang="en-US" dirty="0"/>
          </a:p>
        </p:txBody>
      </p:sp>
      <p:sp>
        <p:nvSpPr>
          <p:cNvPr id="4" name="TextBox 3"/>
          <p:cNvSpPr txBox="1"/>
          <p:nvPr/>
        </p:nvSpPr>
        <p:spPr>
          <a:xfrm>
            <a:off x="6164580" y="2296875"/>
            <a:ext cx="5189220" cy="3416320"/>
          </a:xfrm>
          <a:prstGeom prst="rect">
            <a:avLst/>
          </a:prstGeom>
          <a:noFill/>
        </p:spPr>
        <p:txBody>
          <a:bodyPr wrap="square" rtlCol="0">
            <a:spAutoFit/>
          </a:bodyPr>
          <a:lstStyle/>
          <a:p>
            <a:pPr marL="285750" lvl="0" indent="-285750">
              <a:buFont typeface="Arial" panose="020B0604020202020204" pitchFamily="34" charset="0"/>
              <a:buChar char="•"/>
            </a:pPr>
            <a:r>
              <a:rPr lang="en-US" dirty="0" smtClean="0"/>
              <a:t>Fire drills should be conducted during hours of operation at least monthly and documented, detailing the date, time and children who participated. </a:t>
            </a:r>
          </a:p>
          <a:p>
            <a:pPr lvl="0"/>
            <a:endParaRPr lang="en-US" dirty="0" smtClean="0"/>
          </a:p>
          <a:p>
            <a:pPr marL="285750" lvl="0" indent="-285750">
              <a:buFont typeface="Arial" panose="020B0604020202020204" pitchFamily="34" charset="0"/>
              <a:buChar char="•"/>
            </a:pPr>
            <a:r>
              <a:rPr lang="en-US" dirty="0" smtClean="0"/>
              <a:t>Earthquake and tornado drills shall be conducted during hours of operation at least quarterly and documented, detailing the date, time and children who participated. </a:t>
            </a:r>
          </a:p>
          <a:p>
            <a:pPr lvl="0"/>
            <a:endParaRPr lang="en-US" dirty="0"/>
          </a:p>
          <a:p>
            <a:pPr lvl="0"/>
            <a:r>
              <a:rPr lang="en-US" dirty="0" smtClean="0">
                <a:hlinkClick r:id="rId2"/>
              </a:rPr>
              <a:t>Click here for a Drill Documentation Sheet.</a:t>
            </a:r>
            <a:endParaRPr lang="en-US" dirty="0" smtClean="0"/>
          </a:p>
          <a:p>
            <a:endParaRPr lang="en-US" dirty="0"/>
          </a:p>
        </p:txBody>
      </p:sp>
      <p:sp>
        <p:nvSpPr>
          <p:cNvPr id="5" name="TextBox 4"/>
          <p:cNvSpPr txBox="1"/>
          <p:nvPr/>
        </p:nvSpPr>
        <p:spPr>
          <a:xfrm>
            <a:off x="838200" y="5958899"/>
            <a:ext cx="10774680" cy="646331"/>
          </a:xfrm>
          <a:prstGeom prst="rect">
            <a:avLst/>
          </a:prstGeom>
          <a:noFill/>
        </p:spPr>
        <p:txBody>
          <a:bodyPr wrap="square" rtlCol="0">
            <a:spAutoFit/>
          </a:bodyPr>
          <a:lstStyle/>
          <a:p>
            <a:r>
              <a:rPr lang="en-US" dirty="0" smtClean="0">
                <a:hlinkClick r:id="rId3"/>
              </a:rPr>
              <a:t>Use this link</a:t>
            </a:r>
            <a:r>
              <a:rPr lang="en-US" dirty="0" smtClean="0"/>
              <a:t> to locate your county’s Child Care Aware Health &amp; Safety Coach for additional technical assistance and for help completing your plan!</a:t>
            </a:r>
            <a:endParaRPr lang="en-US" dirty="0"/>
          </a:p>
        </p:txBody>
      </p:sp>
    </p:spTree>
    <p:extLst>
      <p:ext uri="{BB962C8B-B14F-4D97-AF65-F5344CB8AC3E}">
        <p14:creationId xmlns:p14="http://schemas.microsoft.com/office/powerpoint/2010/main" val="4131683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en-US" i="1" dirty="0" smtClean="0"/>
              <a:t>Preparation:</a:t>
            </a:r>
            <a:br>
              <a:rPr lang="en-US" i="1" dirty="0" smtClean="0"/>
            </a:br>
            <a:r>
              <a:rPr lang="en-US" i="1" dirty="0" smtClean="0"/>
              <a:t>Coordination </a:t>
            </a:r>
            <a:r>
              <a:rPr lang="en-US" i="1" dirty="0"/>
              <a:t>with Local </a:t>
            </a:r>
            <a:r>
              <a:rPr lang="en-US" dirty="0" smtClean="0"/>
              <a:t/>
            </a:r>
            <a:br>
              <a:rPr lang="en-US" dirty="0" smtClean="0"/>
            </a:br>
            <a:r>
              <a:rPr lang="en-US" i="1" dirty="0"/>
              <a:t>Emergency Management Officials</a:t>
            </a:r>
            <a:endParaRPr lang="en-US" dirty="0"/>
          </a:p>
        </p:txBody>
      </p:sp>
      <p:sp>
        <p:nvSpPr>
          <p:cNvPr id="3" name="Content Placeholder 2"/>
          <p:cNvSpPr>
            <a:spLocks noGrp="1"/>
          </p:cNvSpPr>
          <p:nvPr>
            <p:ph idx="1"/>
          </p:nvPr>
        </p:nvSpPr>
        <p:spPr>
          <a:xfrm>
            <a:off x="5749290" y="1983280"/>
            <a:ext cx="5604510" cy="4351338"/>
          </a:xfrm>
        </p:spPr>
        <p:txBody>
          <a:bodyPr>
            <a:normAutofit fontScale="85000" lnSpcReduction="20000"/>
          </a:bodyPr>
          <a:lstStyle/>
          <a:p>
            <a:pPr marL="0" indent="0">
              <a:buNone/>
            </a:pPr>
            <a:endParaRPr lang="en-US" dirty="0" smtClean="0"/>
          </a:p>
          <a:p>
            <a:pPr marL="0" indent="0">
              <a:buNone/>
            </a:pPr>
            <a:r>
              <a:rPr lang="en-US" dirty="0"/>
              <a:t>S</a:t>
            </a:r>
            <a:r>
              <a:rPr lang="en-US" dirty="0" smtClean="0"/>
              <a:t>ubmit </a:t>
            </a:r>
            <a:r>
              <a:rPr lang="en-US" dirty="0"/>
              <a:t>a completed copy of </a:t>
            </a:r>
            <a:r>
              <a:rPr lang="en-US" dirty="0" smtClean="0"/>
              <a:t>your plan, or any updates, </a:t>
            </a:r>
            <a:r>
              <a:rPr lang="en-US" dirty="0"/>
              <a:t>to local Emergency Management </a:t>
            </a:r>
            <a:r>
              <a:rPr lang="en-US" dirty="0" smtClean="0"/>
              <a:t>officials </a:t>
            </a:r>
            <a:r>
              <a:rPr lang="en-US" b="1" i="1" u="sng" dirty="0" smtClean="0"/>
              <a:t>annually</a:t>
            </a:r>
            <a:r>
              <a:rPr lang="en-US" dirty="0" smtClean="0"/>
              <a:t>. </a:t>
            </a:r>
          </a:p>
          <a:p>
            <a:pPr marL="0" indent="0">
              <a:buNone/>
            </a:pPr>
            <a:endParaRPr lang="en-US" dirty="0"/>
          </a:p>
          <a:p>
            <a:pPr marL="0" indent="0">
              <a:buNone/>
            </a:pPr>
            <a:r>
              <a:rPr lang="en-US" dirty="0" smtClean="0"/>
              <a:t>Local </a:t>
            </a:r>
            <a:r>
              <a:rPr lang="en-US" dirty="0"/>
              <a:t>Emergency </a:t>
            </a:r>
            <a:r>
              <a:rPr lang="en-US" dirty="0" smtClean="0"/>
              <a:t>Management contact information for each Kentucky county can </a:t>
            </a:r>
            <a:r>
              <a:rPr lang="en-US" dirty="0"/>
              <a:t>be found </a:t>
            </a:r>
            <a:r>
              <a:rPr lang="en-US" dirty="0" smtClean="0">
                <a:hlinkClick r:id="rId2"/>
              </a:rPr>
              <a:t>by clicking this link.</a:t>
            </a:r>
            <a:r>
              <a:rPr lang="en-US" dirty="0" smtClean="0"/>
              <a:t> </a:t>
            </a:r>
          </a:p>
          <a:p>
            <a:pPr marL="0" indent="0">
              <a:buNone/>
            </a:pPr>
            <a:endParaRPr lang="en-US" dirty="0"/>
          </a:p>
          <a:p>
            <a:pPr marL="0" indent="0">
              <a:buNone/>
            </a:pPr>
            <a:r>
              <a:rPr lang="en-US" dirty="0" smtClean="0"/>
              <a:t>Document the contact information for your local agencies and keep it with your emergency supplies that will go with you in the event of enacting your plan.</a:t>
            </a:r>
            <a:r>
              <a:rPr lang="en-US" dirty="0"/>
              <a:t/>
            </a:r>
            <a:br>
              <a:rPr lang="en-US" dirty="0"/>
            </a:br>
            <a:endParaRPr lang="en-US" dirty="0"/>
          </a:p>
        </p:txBody>
      </p:sp>
      <p:pic>
        <p:nvPicPr>
          <p:cNvPr id="7" name="Picture 6"/>
          <p:cNvPicPr>
            <a:picLocks noChangeAspect="1"/>
          </p:cNvPicPr>
          <p:nvPr/>
        </p:nvPicPr>
        <p:blipFill>
          <a:blip r:embed="rId3"/>
          <a:stretch>
            <a:fillRect/>
          </a:stretch>
        </p:blipFill>
        <p:spPr>
          <a:xfrm>
            <a:off x="1203041" y="2332054"/>
            <a:ext cx="3653790" cy="3653790"/>
          </a:xfrm>
          <a:prstGeom prst="rect">
            <a:avLst/>
          </a:prstGeom>
        </p:spPr>
      </p:pic>
    </p:spTree>
    <p:extLst>
      <p:ext uri="{BB962C8B-B14F-4D97-AF65-F5344CB8AC3E}">
        <p14:creationId xmlns:p14="http://schemas.microsoft.com/office/powerpoint/2010/main" val="1288595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1249"/>
            <a:ext cx="10515600" cy="1325563"/>
          </a:xfrm>
        </p:spPr>
        <p:txBody>
          <a:bodyPr>
            <a:normAutofit fontScale="90000"/>
          </a:bodyPr>
          <a:lstStyle/>
          <a:p>
            <a:r>
              <a:rPr lang="en-US" i="1" dirty="0" smtClean="0"/>
              <a:t>Preparation: </a:t>
            </a:r>
            <a:br>
              <a:rPr lang="en-US" i="1" dirty="0" smtClean="0"/>
            </a:br>
            <a:r>
              <a:rPr lang="en-US" i="1" dirty="0" smtClean="0"/>
              <a:t>Ensure </a:t>
            </a:r>
            <a:r>
              <a:rPr lang="en-US" i="1" dirty="0"/>
              <a:t>that Appropriate Staff are Familiar with the Plan’s Components</a:t>
            </a:r>
            <a:endParaRPr lang="en-US" dirty="0"/>
          </a:p>
        </p:txBody>
      </p:sp>
      <p:sp>
        <p:nvSpPr>
          <p:cNvPr id="3" name="Content Placeholder 2"/>
          <p:cNvSpPr>
            <a:spLocks noGrp="1"/>
          </p:cNvSpPr>
          <p:nvPr>
            <p:ph idx="1"/>
          </p:nvPr>
        </p:nvSpPr>
        <p:spPr>
          <a:xfrm>
            <a:off x="838200" y="2235528"/>
            <a:ext cx="10515600" cy="4351338"/>
          </a:xfrm>
        </p:spPr>
        <p:txBody>
          <a:bodyPr>
            <a:normAutofit fontScale="92500"/>
          </a:bodyPr>
          <a:lstStyle/>
          <a:p>
            <a:pPr marL="0" indent="0">
              <a:buNone/>
            </a:pPr>
            <a:r>
              <a:rPr lang="en-US" dirty="0"/>
              <a:t>Sign and date your Child Care Emergency Disaster Preparedness Plan Form. Send a copy to your local Emergency Management Office and place a copy of your plan in your files to share with child care licensing during your annual </a:t>
            </a:r>
            <a:r>
              <a:rPr lang="en-US" dirty="0" smtClean="0"/>
              <a:t>survey. Be sure to sign and date your provider statement annually.</a:t>
            </a:r>
            <a:endParaRPr lang="en-US" b="1" dirty="0" smtClean="0"/>
          </a:p>
          <a:p>
            <a:pPr marL="0" indent="0">
              <a:buNone/>
            </a:pPr>
            <a:r>
              <a:rPr lang="en-US" b="1" dirty="0" smtClean="0"/>
              <a:t>Sample </a:t>
            </a:r>
            <a:r>
              <a:rPr lang="en-US" b="1" dirty="0"/>
              <a:t>Provider Statement:</a:t>
            </a:r>
            <a:r>
              <a:rPr lang="en-US" dirty="0"/>
              <a:t>  </a:t>
            </a:r>
          </a:p>
          <a:p>
            <a:pPr marL="0" indent="0">
              <a:buNone/>
            </a:pPr>
            <a:r>
              <a:rPr lang="en-US" dirty="0" smtClean="0"/>
              <a:t>	I </a:t>
            </a:r>
            <a:r>
              <a:rPr lang="en-US" dirty="0"/>
              <a:t>have reviewed the procedures outlined in the Emergency / </a:t>
            </a:r>
            <a:r>
              <a:rPr lang="en-US" dirty="0" smtClean="0"/>
              <a:t>	Disaster 	Preparedness </a:t>
            </a:r>
            <a:r>
              <a:rPr lang="en-US" dirty="0"/>
              <a:t>Plan and ensure that appropriate staff are </a:t>
            </a:r>
            <a:r>
              <a:rPr lang="en-US" dirty="0" smtClean="0"/>
              <a:t>familiar 	with the </a:t>
            </a:r>
            <a:r>
              <a:rPr lang="en-US" dirty="0"/>
              <a:t>plan’s components. These procedures will be </a:t>
            </a:r>
            <a:r>
              <a:rPr lang="en-US" dirty="0" smtClean="0"/>
              <a:t>	followed </a:t>
            </a:r>
            <a:r>
              <a:rPr lang="en-US" dirty="0"/>
              <a:t>in </a:t>
            </a:r>
            <a:r>
              <a:rPr lang="en-US" dirty="0" smtClean="0"/>
              <a:t>	case there </a:t>
            </a:r>
            <a:r>
              <a:rPr lang="en-US" dirty="0"/>
              <a:t>is an emergency / disaster effecting child </a:t>
            </a:r>
            <a:r>
              <a:rPr lang="en-US" dirty="0" smtClean="0"/>
              <a:t>care</a:t>
            </a:r>
            <a:r>
              <a:rPr lang="en-US" dirty="0"/>
              <a:t>. </a:t>
            </a:r>
            <a:endParaRPr lang="en-US" dirty="0" smtClean="0"/>
          </a:p>
          <a:p>
            <a:pPr marL="0" indent="0">
              <a:buNone/>
            </a:pPr>
            <a:r>
              <a:rPr lang="en-US" dirty="0" smtClean="0">
                <a:hlinkClick r:id="rId2"/>
              </a:rPr>
              <a:t>A sample PDF of this statement can be found here for your use.</a:t>
            </a:r>
            <a:endParaRPr lang="en-US" dirty="0"/>
          </a:p>
          <a:p>
            <a:endParaRPr lang="en-US" dirty="0"/>
          </a:p>
        </p:txBody>
      </p:sp>
    </p:spTree>
    <p:extLst>
      <p:ext uri="{BB962C8B-B14F-4D97-AF65-F5344CB8AC3E}">
        <p14:creationId xmlns:p14="http://schemas.microsoft.com/office/powerpoint/2010/main" val="16838450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348" y="564822"/>
            <a:ext cx="10849303" cy="1325563"/>
          </a:xfrm>
        </p:spPr>
        <p:txBody>
          <a:bodyPr>
            <a:noAutofit/>
          </a:bodyPr>
          <a:lstStyle/>
          <a:p>
            <a:r>
              <a:rPr lang="en-US" sz="5400" i="1" dirty="0"/>
              <a:t>Response to </a:t>
            </a:r>
            <a:r>
              <a:rPr lang="en-US" sz="5400" i="1" dirty="0" smtClean="0"/>
              <a:t>an Emergency or </a:t>
            </a:r>
            <a:r>
              <a:rPr lang="en-US" sz="5400" i="1" dirty="0"/>
              <a:t>Disaster</a:t>
            </a:r>
            <a:br>
              <a:rPr lang="en-US" sz="5400" i="1" dirty="0"/>
            </a:br>
            <a:endParaRPr lang="en-US" sz="5400" i="1" dirty="0"/>
          </a:p>
        </p:txBody>
      </p:sp>
      <p:sp>
        <p:nvSpPr>
          <p:cNvPr id="3" name="Content Placeholder 2"/>
          <p:cNvSpPr>
            <a:spLocks noGrp="1"/>
          </p:cNvSpPr>
          <p:nvPr>
            <p:ph idx="1"/>
          </p:nvPr>
        </p:nvSpPr>
        <p:spPr>
          <a:xfrm>
            <a:off x="838200" y="2098894"/>
            <a:ext cx="10515600" cy="4351338"/>
          </a:xfrm>
        </p:spPr>
        <p:txBody>
          <a:bodyPr/>
          <a:lstStyle/>
          <a:p>
            <a:pPr lvl="0"/>
            <a:r>
              <a:rPr lang="en-US" dirty="0"/>
              <a:t>Activate Your Child Care Emergency / Disaster Preparedness Plan</a:t>
            </a:r>
            <a:r>
              <a:rPr lang="en-US" dirty="0" smtClean="0"/>
              <a:t>.</a:t>
            </a:r>
            <a:endParaRPr lang="en-US" dirty="0"/>
          </a:p>
          <a:p>
            <a:pPr lvl="0"/>
            <a:r>
              <a:rPr lang="en-US" dirty="0"/>
              <a:t>Respond accordingly, taking into consideration the nature of the emergency and circumstance of the </a:t>
            </a:r>
            <a:r>
              <a:rPr lang="en-US" dirty="0" smtClean="0"/>
              <a:t>disaster.</a:t>
            </a:r>
          </a:p>
          <a:p>
            <a:pPr lvl="0"/>
            <a:endParaRPr lang="en-US" dirty="0"/>
          </a:p>
          <a:p>
            <a:pPr marL="0" lvl="0" indent="0">
              <a:buNone/>
            </a:pPr>
            <a:endParaRPr lang="en-US" dirty="0" smtClean="0"/>
          </a:p>
          <a:p>
            <a:pPr marL="0" lvl="0" indent="0">
              <a:buNone/>
            </a:pPr>
            <a:r>
              <a:rPr lang="en-US" dirty="0" smtClean="0"/>
              <a:t>For additional emergency-specific information, see </a:t>
            </a:r>
            <a:r>
              <a:rPr lang="en-US" dirty="0" smtClean="0">
                <a:hlinkClick r:id="rId2"/>
              </a:rPr>
              <a:t>Child Care </a:t>
            </a:r>
            <a:r>
              <a:rPr lang="en-US" dirty="0" err="1" smtClean="0">
                <a:hlinkClick r:id="rId2"/>
              </a:rPr>
              <a:t>Aware's</a:t>
            </a:r>
            <a:r>
              <a:rPr lang="en-US" dirty="0" smtClean="0">
                <a:hlinkClick r:id="rId2"/>
              </a:rPr>
              <a:t> Resources</a:t>
            </a:r>
            <a:r>
              <a:rPr lang="en-US" dirty="0" smtClean="0"/>
              <a:t> to broaden your knowledge of when to activate what plan.</a:t>
            </a:r>
            <a:endParaRPr lang="en-US" dirty="0"/>
          </a:p>
        </p:txBody>
      </p:sp>
    </p:spTree>
    <p:extLst>
      <p:ext uri="{BB962C8B-B14F-4D97-AF65-F5344CB8AC3E}">
        <p14:creationId xmlns:p14="http://schemas.microsoft.com/office/powerpoint/2010/main" val="11933576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155" y="202127"/>
            <a:ext cx="4648200" cy="2240915"/>
          </a:xfrm>
        </p:spPr>
        <p:txBody>
          <a:bodyPr>
            <a:normAutofit/>
          </a:bodyPr>
          <a:lstStyle/>
          <a:p>
            <a:r>
              <a:rPr lang="en-US" i="1" dirty="0" smtClean="0"/>
              <a:t>Response:</a:t>
            </a:r>
            <a:br>
              <a:rPr lang="en-US" i="1" dirty="0" smtClean="0"/>
            </a:br>
            <a:r>
              <a:rPr lang="en-US" i="1" dirty="0" smtClean="0"/>
              <a:t>Added Situations to </a:t>
            </a:r>
            <a:br>
              <a:rPr lang="en-US" i="1" dirty="0" smtClean="0"/>
            </a:br>
            <a:r>
              <a:rPr lang="en-US" i="1" dirty="0" smtClean="0"/>
              <a:t>Consider</a:t>
            </a:r>
            <a:endParaRPr lang="en-US" i="1" dirty="0"/>
          </a:p>
        </p:txBody>
      </p:sp>
      <p:pic>
        <p:nvPicPr>
          <p:cNvPr id="18" name="Content Placeholder 17">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00750" y="202127"/>
            <a:ext cx="5120639" cy="6449210"/>
          </a:xfrm>
        </p:spPr>
      </p:pic>
      <p:sp>
        <p:nvSpPr>
          <p:cNvPr id="19" name="TextBox 18"/>
          <p:cNvSpPr txBox="1"/>
          <p:nvPr/>
        </p:nvSpPr>
        <p:spPr>
          <a:xfrm>
            <a:off x="880110" y="2491740"/>
            <a:ext cx="4606290" cy="3877985"/>
          </a:xfrm>
          <a:prstGeom prst="rect">
            <a:avLst/>
          </a:prstGeom>
          <a:noFill/>
        </p:spPr>
        <p:txBody>
          <a:bodyPr wrap="square" rtlCol="0">
            <a:spAutoFit/>
          </a:bodyPr>
          <a:lstStyle/>
          <a:p>
            <a:r>
              <a:rPr lang="en-US" dirty="0" smtClean="0"/>
              <a:t>Even if your drills are not Violent Intruder or Active Shooter specific, the procedures should be clear to staff and Local Emergency Management Officials to cover those circumstances.</a:t>
            </a:r>
          </a:p>
          <a:p>
            <a:endParaRPr lang="en-US" dirty="0"/>
          </a:p>
          <a:p>
            <a:r>
              <a:rPr lang="en-US" dirty="0" smtClean="0"/>
              <a:t>Ensure staff is prepared to implement the plan for every and any scenario that may arise. </a:t>
            </a:r>
            <a:endParaRPr lang="en-US" dirty="0"/>
          </a:p>
          <a:p>
            <a:endParaRPr lang="en-US" dirty="0" smtClean="0"/>
          </a:p>
          <a:p>
            <a:r>
              <a:rPr lang="en-US" dirty="0" smtClean="0"/>
              <a:t>“Remember: when disaster strikes the time to prepare has passed.”</a:t>
            </a:r>
          </a:p>
          <a:p>
            <a:r>
              <a:rPr lang="en-US" dirty="0"/>
              <a:t>	</a:t>
            </a:r>
            <a:r>
              <a:rPr lang="en-US" dirty="0" smtClean="0"/>
              <a:t>-Steven </a:t>
            </a:r>
            <a:r>
              <a:rPr lang="en-US" dirty="0" err="1" smtClean="0"/>
              <a:t>Cyros</a:t>
            </a:r>
            <a:endParaRPr lang="en-US" dirty="0" smtClean="0"/>
          </a:p>
          <a:p>
            <a:endParaRPr lang="en-US" dirty="0"/>
          </a:p>
          <a:p>
            <a:r>
              <a:rPr lang="en-US" sz="1200" dirty="0" smtClean="0"/>
              <a:t>Note: You may click on the graphic to open a link and enlarge</a:t>
            </a:r>
            <a:r>
              <a:rPr lang="en-US" sz="1100" dirty="0" smtClean="0"/>
              <a:t>.</a:t>
            </a:r>
            <a:endParaRPr lang="en-US" sz="1100" dirty="0"/>
          </a:p>
        </p:txBody>
      </p:sp>
    </p:spTree>
    <p:extLst>
      <p:ext uri="{BB962C8B-B14F-4D97-AF65-F5344CB8AC3E}">
        <p14:creationId xmlns:p14="http://schemas.microsoft.com/office/powerpoint/2010/main" val="15482005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a:t>Recovery from Emergency </a:t>
            </a:r>
            <a:r>
              <a:rPr lang="en-US" sz="5400" i="1" dirty="0" smtClean="0"/>
              <a:t>or </a:t>
            </a:r>
            <a:r>
              <a:rPr lang="en-US" sz="5400" i="1" dirty="0"/>
              <a:t>Disaster</a:t>
            </a:r>
            <a:r>
              <a:rPr lang="en-US" sz="5400" dirty="0"/>
              <a:t> </a:t>
            </a:r>
          </a:p>
        </p:txBody>
      </p:sp>
      <p:sp>
        <p:nvSpPr>
          <p:cNvPr id="3" name="Content Placeholder 2"/>
          <p:cNvSpPr>
            <a:spLocks noGrp="1"/>
          </p:cNvSpPr>
          <p:nvPr>
            <p:ph idx="1"/>
          </p:nvPr>
        </p:nvSpPr>
        <p:spPr/>
        <p:txBody>
          <a:bodyPr/>
          <a:lstStyle/>
          <a:p>
            <a:r>
              <a:rPr lang="en-US" dirty="0" smtClean="0"/>
              <a:t>Meet the children’s </a:t>
            </a:r>
            <a:r>
              <a:rPr lang="en-US" dirty="0" smtClean="0">
                <a:hlinkClick r:id="rId2"/>
              </a:rPr>
              <a:t>emotional needs.</a:t>
            </a:r>
            <a:endParaRPr lang="en-US" dirty="0" smtClean="0"/>
          </a:p>
          <a:p>
            <a:r>
              <a:rPr lang="en-US" dirty="0" smtClean="0"/>
              <a:t>Reassure children after an emergency or disaster.</a:t>
            </a:r>
          </a:p>
          <a:p>
            <a:r>
              <a:rPr lang="en-US" dirty="0" smtClean="0"/>
              <a:t>Know the signs of stress after trauma and </a:t>
            </a:r>
            <a:r>
              <a:rPr lang="en-US" dirty="0" smtClean="0">
                <a:hlinkClick r:id="rId3"/>
              </a:rPr>
              <a:t>how to support children who are experiencing stress.</a:t>
            </a:r>
            <a:endParaRPr lang="en-US" dirty="0" smtClean="0"/>
          </a:p>
          <a:p>
            <a:r>
              <a:rPr lang="en-US" dirty="0" smtClean="0"/>
              <a:t>Know the </a:t>
            </a:r>
            <a:r>
              <a:rPr lang="en-US" dirty="0" smtClean="0">
                <a:hlinkClick r:id="rId4"/>
              </a:rPr>
              <a:t>Post Disaster Resources </a:t>
            </a:r>
            <a:r>
              <a:rPr lang="en-US" dirty="0" smtClean="0"/>
              <a:t>that may be available in your area. </a:t>
            </a:r>
            <a:endParaRPr lang="en-US" dirty="0"/>
          </a:p>
        </p:txBody>
      </p:sp>
    </p:spTree>
    <p:extLst>
      <p:ext uri="{BB962C8B-B14F-4D97-AF65-F5344CB8AC3E}">
        <p14:creationId xmlns:p14="http://schemas.microsoft.com/office/powerpoint/2010/main" val="24938110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8698"/>
            <a:ext cx="10515600" cy="1325563"/>
          </a:xfrm>
        </p:spPr>
        <p:txBody>
          <a:bodyPr/>
          <a:lstStyle/>
          <a:p>
            <a:r>
              <a:rPr lang="en-US" i="1" dirty="0" smtClean="0"/>
              <a:t>Recovery:</a:t>
            </a:r>
            <a:br>
              <a:rPr lang="en-US" i="1" dirty="0" smtClean="0"/>
            </a:br>
            <a:r>
              <a:rPr lang="en-US" i="1" dirty="0" smtClean="0"/>
              <a:t>Notifying </a:t>
            </a:r>
            <a:r>
              <a:rPr lang="en-US" i="1" dirty="0"/>
              <a:t>the Cabinet</a:t>
            </a:r>
            <a:endParaRPr lang="en-US" dirty="0"/>
          </a:p>
        </p:txBody>
      </p:sp>
      <p:sp>
        <p:nvSpPr>
          <p:cNvPr id="3" name="Content Placeholder 2"/>
          <p:cNvSpPr>
            <a:spLocks noGrp="1"/>
          </p:cNvSpPr>
          <p:nvPr>
            <p:ph idx="1"/>
          </p:nvPr>
        </p:nvSpPr>
        <p:spPr>
          <a:xfrm>
            <a:off x="838200" y="2119915"/>
            <a:ext cx="10515600" cy="4351338"/>
          </a:xfrm>
        </p:spPr>
        <p:txBody>
          <a:bodyPr>
            <a:normAutofit fontScale="92500" lnSpcReduction="20000"/>
          </a:bodyPr>
          <a:lstStyle/>
          <a:p>
            <a:r>
              <a:rPr lang="en-US" dirty="0"/>
              <a:t>With any incident involving fire, notify the cabinet within </a:t>
            </a:r>
            <a:r>
              <a:rPr lang="en-US" b="1" dirty="0"/>
              <a:t>24 hours</a:t>
            </a:r>
            <a:r>
              <a:rPr lang="en-US" dirty="0"/>
              <a:t>. </a:t>
            </a:r>
          </a:p>
          <a:p>
            <a:r>
              <a:rPr lang="en-US" dirty="0" smtClean="0"/>
              <a:t>If </a:t>
            </a:r>
            <a:r>
              <a:rPr lang="en-US" dirty="0"/>
              <a:t>facility is damaged and requires temporary or permanent closure, the cabinet and parents of a child enrolled in the facility should be notified </a:t>
            </a:r>
            <a:r>
              <a:rPr lang="en-US" b="1" dirty="0"/>
              <a:t>as soon as practicable</a:t>
            </a:r>
            <a:r>
              <a:rPr lang="en-US" dirty="0"/>
              <a:t>. </a:t>
            </a:r>
          </a:p>
          <a:p>
            <a:r>
              <a:rPr lang="en-US" dirty="0" smtClean="0"/>
              <a:t>For </a:t>
            </a:r>
            <a:r>
              <a:rPr lang="en-US" dirty="0"/>
              <a:t>an illness or injury or communicable disease, report to cabinet </a:t>
            </a:r>
            <a:r>
              <a:rPr lang="en-US" b="1" dirty="0"/>
              <a:t>within 24 hours</a:t>
            </a:r>
            <a:r>
              <a:rPr lang="en-US" dirty="0"/>
              <a:t> if medical attention is needed</a:t>
            </a:r>
            <a:r>
              <a:rPr lang="en-US" dirty="0" smtClean="0"/>
              <a:t>.</a:t>
            </a:r>
            <a:endParaRPr lang="en-US" dirty="0"/>
          </a:p>
          <a:p>
            <a:r>
              <a:rPr lang="en-US" dirty="0" smtClean="0"/>
              <a:t>For </a:t>
            </a:r>
            <a:r>
              <a:rPr lang="en-US" dirty="0"/>
              <a:t>a major illness or injury report to cabinet </a:t>
            </a:r>
            <a:r>
              <a:rPr lang="en-US" b="1" dirty="0"/>
              <a:t>within 24 hours.</a:t>
            </a:r>
            <a:r>
              <a:rPr lang="en-US" dirty="0"/>
              <a:t> </a:t>
            </a:r>
          </a:p>
          <a:p>
            <a:r>
              <a:rPr lang="en-US" dirty="0" smtClean="0"/>
              <a:t>Report </a:t>
            </a:r>
            <a:r>
              <a:rPr lang="en-US" dirty="0"/>
              <a:t>death to cabinet </a:t>
            </a:r>
            <a:r>
              <a:rPr lang="en-US" b="1" dirty="0"/>
              <a:t>within 1 hour</a:t>
            </a:r>
            <a:r>
              <a:rPr lang="en-US" b="1" dirty="0" smtClean="0"/>
              <a:t>.</a:t>
            </a:r>
            <a:endParaRPr lang="en-US" dirty="0"/>
          </a:p>
          <a:p>
            <a:r>
              <a:rPr lang="en-US" dirty="0" smtClean="0"/>
              <a:t>For reporting illnesses and incidents, </a:t>
            </a:r>
            <a:r>
              <a:rPr lang="en-US" dirty="0"/>
              <a:t>please </a:t>
            </a:r>
            <a:r>
              <a:rPr lang="en-US" dirty="0" smtClean="0"/>
              <a:t>call: </a:t>
            </a:r>
          </a:p>
          <a:p>
            <a:pPr lvl="1"/>
            <a:r>
              <a:rPr lang="en-US" dirty="0" smtClean="0"/>
              <a:t>Division </a:t>
            </a:r>
            <a:r>
              <a:rPr lang="en-US" dirty="0"/>
              <a:t>of Regulated Child Care at 502-564-7962, or </a:t>
            </a:r>
            <a:r>
              <a:rPr lang="en-US" dirty="0" smtClean="0">
                <a:hlinkClick r:id="rId2"/>
              </a:rPr>
              <a:t>visit their website by clicking here.</a:t>
            </a:r>
            <a:endParaRPr lang="en-US" dirty="0" smtClean="0"/>
          </a:p>
          <a:p>
            <a:pPr lvl="1"/>
            <a:r>
              <a:rPr lang="en-US" dirty="0" smtClean="0"/>
              <a:t>If necessary, your Local Emergency Management Official</a:t>
            </a:r>
            <a:endParaRPr lang="en-US" dirty="0"/>
          </a:p>
        </p:txBody>
      </p:sp>
    </p:spTree>
    <p:extLst>
      <p:ext uri="{BB962C8B-B14F-4D97-AF65-F5344CB8AC3E}">
        <p14:creationId xmlns:p14="http://schemas.microsoft.com/office/powerpoint/2010/main" val="42531204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9718"/>
            <a:ext cx="10515600" cy="1325563"/>
          </a:xfrm>
        </p:spPr>
        <p:txBody>
          <a:bodyPr/>
          <a:lstStyle/>
          <a:p>
            <a:r>
              <a:rPr lang="en-US" i="1" dirty="0"/>
              <a:t>Emergency / Disaster Procedures &amp; Evacuation Planning </a:t>
            </a:r>
            <a:r>
              <a:rPr lang="en-US" i="1" dirty="0" smtClean="0"/>
              <a:t>Form Requirements</a:t>
            </a:r>
            <a:r>
              <a:rPr lang="en-US" dirty="0" smtClean="0"/>
              <a:t> </a:t>
            </a:r>
            <a:endParaRPr lang="en-US" dirty="0"/>
          </a:p>
        </p:txBody>
      </p:sp>
      <p:sp>
        <p:nvSpPr>
          <p:cNvPr id="3" name="Content Placeholder 2"/>
          <p:cNvSpPr>
            <a:spLocks noGrp="1"/>
          </p:cNvSpPr>
          <p:nvPr>
            <p:ph idx="1"/>
          </p:nvPr>
        </p:nvSpPr>
        <p:spPr>
          <a:xfrm>
            <a:off x="838200" y="2004301"/>
            <a:ext cx="10515600" cy="4351338"/>
          </a:xfrm>
        </p:spPr>
        <p:txBody>
          <a:bodyPr>
            <a:normAutofit/>
          </a:bodyPr>
          <a:lstStyle/>
          <a:p>
            <a:r>
              <a:rPr lang="en-US" dirty="0"/>
              <a:t>A completed Emergency / Disaster Plan should be updated annually. A copy of the plan must be shared with local authorities that may respond to your emergencies. </a:t>
            </a:r>
            <a:endParaRPr lang="en-US" dirty="0" smtClean="0"/>
          </a:p>
          <a:p>
            <a:r>
              <a:rPr lang="en-US" dirty="0"/>
              <a:t>All Child Care providers should be trained in plan procedures and provided clear guidelines to their responsibilities during times of emergency/disaster. </a:t>
            </a:r>
          </a:p>
          <a:p>
            <a:r>
              <a:rPr lang="en-US" dirty="0" smtClean="0"/>
              <a:t>When </a:t>
            </a:r>
            <a:r>
              <a:rPr lang="en-US" dirty="0"/>
              <a:t>hiring new staff, include training and review of emergency / disaster procedures. </a:t>
            </a:r>
          </a:p>
          <a:p>
            <a:r>
              <a:rPr lang="en-US" dirty="0" smtClean="0"/>
              <a:t>All </a:t>
            </a:r>
            <a:r>
              <a:rPr lang="en-US" dirty="0"/>
              <a:t>children should be involved in practicing emergency / disaster procedures. </a:t>
            </a:r>
          </a:p>
          <a:p>
            <a:endParaRPr lang="en-US" dirty="0"/>
          </a:p>
        </p:txBody>
      </p:sp>
    </p:spTree>
    <p:extLst>
      <p:ext uri="{BB962C8B-B14F-4D97-AF65-F5344CB8AC3E}">
        <p14:creationId xmlns:p14="http://schemas.microsoft.com/office/powerpoint/2010/main" val="16164306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Forms and Documents</a:t>
            </a:r>
            <a:r>
              <a:rPr lang="en-US" sz="1600" dirty="0"/>
              <a:t/>
            </a:r>
            <a:br>
              <a:rPr lang="en-US" sz="1600" dirty="0"/>
            </a:br>
            <a:endParaRPr lang="en-US" sz="1600" i="1" dirty="0"/>
          </a:p>
        </p:txBody>
      </p:sp>
      <p:sp>
        <p:nvSpPr>
          <p:cNvPr id="3" name="Content Placeholder 2"/>
          <p:cNvSpPr>
            <a:spLocks noGrp="1"/>
          </p:cNvSpPr>
          <p:nvPr>
            <p:ph idx="1"/>
          </p:nvPr>
        </p:nvSpPr>
        <p:spPr>
          <a:xfrm>
            <a:off x="838200" y="1825624"/>
            <a:ext cx="10515600" cy="4632325"/>
          </a:xfrm>
        </p:spPr>
        <p:txBody>
          <a:bodyPr>
            <a:normAutofit fontScale="77500" lnSpcReduction="20000"/>
          </a:bodyPr>
          <a:lstStyle/>
          <a:p>
            <a:pPr>
              <a:buFont typeface="Wingdings" panose="05000000000000000000" pitchFamily="2" charset="2"/>
              <a:buChar char="ü"/>
            </a:pPr>
            <a:r>
              <a:rPr lang="en-US" dirty="0" smtClean="0">
                <a:hlinkClick r:id="rId2"/>
              </a:rPr>
              <a:t>Evacuation Planning Form for Center Based Child Care Emergency/Disaster Preparedness</a:t>
            </a:r>
            <a:endParaRPr lang="en-US" dirty="0" smtClean="0"/>
          </a:p>
          <a:p>
            <a:pPr>
              <a:buFont typeface="Wingdings" panose="05000000000000000000" pitchFamily="2" charset="2"/>
              <a:buChar char="ü"/>
            </a:pPr>
            <a:r>
              <a:rPr lang="en-US" dirty="0" smtClean="0">
                <a:hlinkClick r:id="rId3"/>
              </a:rPr>
              <a:t>Evacuation Planning Form for Family Child Care Emergency/Disaster Preparedness</a:t>
            </a:r>
            <a:endParaRPr lang="en-US" dirty="0" smtClean="0">
              <a:hlinkClick r:id="rId4"/>
            </a:endParaRPr>
          </a:p>
          <a:p>
            <a:pPr>
              <a:buFont typeface="Wingdings" panose="05000000000000000000" pitchFamily="2" charset="2"/>
              <a:buChar char="ü"/>
            </a:pPr>
            <a:r>
              <a:rPr lang="en-US" dirty="0" smtClean="0">
                <a:hlinkClick r:id="rId4"/>
              </a:rPr>
              <a:t>Things to Know When Preparing for an Emergency and/or Disaster in Child Care</a:t>
            </a:r>
            <a:r>
              <a:rPr lang="en-US" dirty="0" smtClean="0"/>
              <a:t>  </a:t>
            </a:r>
          </a:p>
          <a:p>
            <a:pPr>
              <a:buFont typeface="Wingdings" panose="05000000000000000000" pitchFamily="2" charset="2"/>
              <a:buChar char="ü"/>
            </a:pPr>
            <a:r>
              <a:rPr lang="en-US" dirty="0" smtClean="0">
                <a:hlinkClick r:id="rId5"/>
              </a:rPr>
              <a:t>Child Care Child Information Form</a:t>
            </a:r>
            <a:endParaRPr lang="en-US" dirty="0" smtClean="0"/>
          </a:p>
          <a:p>
            <a:pPr>
              <a:buFont typeface="Wingdings" panose="05000000000000000000" pitchFamily="2" charset="2"/>
              <a:buChar char="ü"/>
            </a:pPr>
            <a:r>
              <a:rPr lang="en-US" dirty="0" smtClean="0">
                <a:hlinkClick r:id="rId6" action="ppaction://hlinkfile"/>
              </a:rPr>
              <a:t>Child Care Daily Attendance Record</a:t>
            </a:r>
            <a:endParaRPr lang="en-US" dirty="0" smtClean="0"/>
          </a:p>
          <a:p>
            <a:pPr>
              <a:buFont typeface="Wingdings" panose="05000000000000000000" pitchFamily="2" charset="2"/>
              <a:buChar char="ü"/>
            </a:pPr>
            <a:r>
              <a:rPr lang="en-US" dirty="0" smtClean="0">
                <a:hlinkClick r:id="rId7"/>
              </a:rPr>
              <a:t>Child Care Emergency Disaster Preparedness Parent Information Form for Reunification</a:t>
            </a:r>
            <a:endParaRPr lang="en-US" dirty="0" smtClean="0"/>
          </a:p>
          <a:p>
            <a:pPr>
              <a:buFont typeface="Wingdings" panose="05000000000000000000" pitchFamily="2" charset="2"/>
              <a:buChar char="ü"/>
            </a:pPr>
            <a:r>
              <a:rPr lang="en-US" dirty="0" smtClean="0">
                <a:hlinkClick r:id="rId8"/>
              </a:rPr>
              <a:t>Child Care Evacuation Response Checklist Form</a:t>
            </a:r>
            <a:endParaRPr lang="en-US" dirty="0" smtClean="0"/>
          </a:p>
          <a:p>
            <a:pPr>
              <a:buFont typeface="Wingdings" panose="05000000000000000000" pitchFamily="2" charset="2"/>
              <a:buChar char="ü"/>
            </a:pPr>
            <a:r>
              <a:rPr lang="en-US" dirty="0" smtClean="0">
                <a:hlinkClick r:id="rId9"/>
              </a:rPr>
              <a:t>Child Care Emergency Disaster Roster Sign-Out Form</a:t>
            </a:r>
            <a:endParaRPr lang="en-US" dirty="0" smtClean="0"/>
          </a:p>
          <a:p>
            <a:pPr>
              <a:buFont typeface="Wingdings" panose="05000000000000000000" pitchFamily="2" charset="2"/>
              <a:buChar char="ü"/>
            </a:pPr>
            <a:r>
              <a:rPr lang="en-US" dirty="0" smtClean="0">
                <a:hlinkClick r:id="rId10"/>
              </a:rPr>
              <a:t>Child Care Emergency Drill Form</a:t>
            </a:r>
            <a:endParaRPr lang="en-US" dirty="0" smtClean="0"/>
          </a:p>
          <a:p>
            <a:pPr>
              <a:buFont typeface="Wingdings" panose="05000000000000000000" pitchFamily="2" charset="2"/>
              <a:buChar char="ü"/>
            </a:pPr>
            <a:r>
              <a:rPr lang="en-US" dirty="0" smtClean="0">
                <a:hlinkClick r:id="rId11"/>
              </a:rPr>
              <a:t>Child Care Bomb Threat Information Form</a:t>
            </a:r>
            <a:endParaRPr lang="en-US" dirty="0" smtClean="0"/>
          </a:p>
          <a:p>
            <a:pPr>
              <a:buFont typeface="Wingdings" panose="05000000000000000000" pitchFamily="2" charset="2"/>
              <a:buChar char="ü"/>
            </a:pPr>
            <a:r>
              <a:rPr lang="en-US" dirty="0" smtClean="0">
                <a:hlinkClick r:id="rId12"/>
              </a:rPr>
              <a:t>Child Care Emergency Planning Checklist</a:t>
            </a:r>
            <a:endParaRPr lang="en-US" dirty="0" smtClean="0"/>
          </a:p>
          <a:p>
            <a:pPr>
              <a:buFont typeface="Wingdings" panose="05000000000000000000" pitchFamily="2" charset="2"/>
              <a:buChar char="ü"/>
            </a:pPr>
            <a:r>
              <a:rPr lang="en-US" dirty="0" smtClean="0">
                <a:hlinkClick r:id="rId13"/>
              </a:rPr>
              <a:t>Child Care Provider Statement</a:t>
            </a:r>
            <a:endParaRPr lang="en-US" dirty="0" smtClean="0"/>
          </a:p>
          <a:p>
            <a:endParaRPr lang="en-US" dirty="0" smtClean="0"/>
          </a:p>
          <a:p>
            <a:endParaRPr lang="en-US" dirty="0"/>
          </a:p>
        </p:txBody>
      </p:sp>
      <p:sp>
        <p:nvSpPr>
          <p:cNvPr id="4" name="TextBox 3"/>
          <p:cNvSpPr txBox="1"/>
          <p:nvPr/>
        </p:nvSpPr>
        <p:spPr>
          <a:xfrm>
            <a:off x="7075170" y="294144"/>
            <a:ext cx="4846320" cy="1384995"/>
          </a:xfrm>
          <a:prstGeom prst="rect">
            <a:avLst/>
          </a:prstGeom>
          <a:noFill/>
        </p:spPr>
        <p:txBody>
          <a:bodyPr wrap="square" rtlCol="0">
            <a:spAutoFit/>
          </a:bodyPr>
          <a:lstStyle/>
          <a:p>
            <a:r>
              <a:rPr lang="en-US" sz="1400" b="1" dirty="0"/>
              <a:t>T</a:t>
            </a:r>
            <a:r>
              <a:rPr lang="en-US" sz="1400" b="1" dirty="0" smtClean="0"/>
              <a:t>he </a:t>
            </a:r>
            <a:r>
              <a:rPr lang="en-US" sz="1400" b="1" dirty="0"/>
              <a:t>forms located on this page are samples that you may use or if you </a:t>
            </a:r>
            <a:r>
              <a:rPr lang="en-US" sz="1400" b="1" dirty="0" smtClean="0"/>
              <a:t>prefer</a:t>
            </a:r>
            <a:r>
              <a:rPr lang="en-US" sz="1400" b="1" dirty="0"/>
              <a:t>, you can design your own </a:t>
            </a:r>
            <a:r>
              <a:rPr lang="en-US" sz="1400" b="1" dirty="0" smtClean="0"/>
              <a:t>forms (with the exception of the </a:t>
            </a:r>
            <a:r>
              <a:rPr lang="en-US" sz="1400" b="1" dirty="0"/>
              <a:t>A</a:t>
            </a:r>
            <a:r>
              <a:rPr lang="en-US" sz="1400" b="1" dirty="0" smtClean="0"/>
              <a:t>ttendance Record for CCAP). If </a:t>
            </a:r>
            <a:r>
              <a:rPr lang="en-US" sz="1400" b="1" dirty="0"/>
              <a:t>you decide to design your own form, use the Child Care Emergency Planning Checklist to insure you have covered all the regulatory </a:t>
            </a:r>
            <a:r>
              <a:rPr lang="en-US" sz="1400" b="1" dirty="0" smtClean="0"/>
              <a:t>components that are required.</a:t>
            </a:r>
            <a:endParaRPr lang="en-US" sz="1400" dirty="0"/>
          </a:p>
        </p:txBody>
      </p:sp>
    </p:spTree>
    <p:extLst>
      <p:ext uri="{BB962C8B-B14F-4D97-AF65-F5344CB8AC3E}">
        <p14:creationId xmlns:p14="http://schemas.microsoft.com/office/powerpoint/2010/main" val="1290987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4518"/>
            <a:ext cx="10515600" cy="1325563"/>
          </a:xfrm>
        </p:spPr>
        <p:txBody>
          <a:bodyPr>
            <a:noAutofit/>
          </a:bodyPr>
          <a:lstStyle/>
          <a:p>
            <a:pPr algn="ctr"/>
            <a:r>
              <a:rPr lang="en-US" sz="2400" b="1" i="1" dirty="0"/>
              <a:t>Emergency planning for child caring facilities is a big undertaking and this material has been designed to assist you in thinking through the many aspects of designing and implementing your evacuation plan.</a:t>
            </a:r>
            <a:r>
              <a:rPr lang="en-US" sz="2400" dirty="0"/>
              <a:t/>
            </a:r>
            <a:br>
              <a:rPr lang="en-US" sz="2400" dirty="0"/>
            </a:br>
            <a:endParaRPr lang="en-US" sz="2400" dirty="0"/>
          </a:p>
        </p:txBody>
      </p:sp>
      <p:sp>
        <p:nvSpPr>
          <p:cNvPr id="3" name="Content Placeholder 2"/>
          <p:cNvSpPr>
            <a:spLocks noGrp="1"/>
          </p:cNvSpPr>
          <p:nvPr>
            <p:ph idx="1"/>
          </p:nvPr>
        </p:nvSpPr>
        <p:spPr>
          <a:xfrm>
            <a:off x="838200" y="2466757"/>
            <a:ext cx="10515600" cy="3292912"/>
          </a:xfrm>
        </p:spPr>
        <p:txBody>
          <a:bodyPr>
            <a:normAutofit/>
          </a:bodyPr>
          <a:lstStyle/>
          <a:p>
            <a:r>
              <a:rPr lang="en-US" dirty="0"/>
              <a:t>Sample Child Care Emergency / Disaster Preparedness Planning Forms are available for your use and can be found on the </a:t>
            </a:r>
            <a:r>
              <a:rPr lang="en-US" dirty="0" smtClean="0">
                <a:hlinkClick r:id="rId2"/>
              </a:rPr>
              <a:t>Division of Child Care website.</a:t>
            </a:r>
            <a:r>
              <a:rPr lang="en-US" dirty="0"/>
              <a:t> </a:t>
            </a:r>
          </a:p>
          <a:p>
            <a:r>
              <a:rPr lang="en-US" dirty="0"/>
              <a:t>If you choose to develop your own Child Care Emergency / Disaster Preparedness Form, </a:t>
            </a:r>
            <a:r>
              <a:rPr lang="en-US" dirty="0" smtClean="0"/>
              <a:t>please use </a:t>
            </a:r>
            <a:r>
              <a:rPr lang="en-US" dirty="0" smtClean="0">
                <a:hlinkClick r:id="rId3"/>
              </a:rPr>
              <a:t>this </a:t>
            </a:r>
            <a:r>
              <a:rPr lang="en-US" dirty="0" smtClean="0">
                <a:solidFill>
                  <a:srgbClr val="FFFF00"/>
                </a:solidFill>
                <a:hlinkClick r:id="rId3"/>
              </a:rPr>
              <a:t>checklist</a:t>
            </a:r>
            <a:r>
              <a:rPr lang="en-US" dirty="0"/>
              <a:t> </a:t>
            </a:r>
            <a:r>
              <a:rPr lang="en-US" dirty="0" smtClean="0"/>
              <a:t>to </a:t>
            </a:r>
            <a:r>
              <a:rPr lang="en-US" dirty="0"/>
              <a:t>ensure you have included all the required content needed to meet this regulatory requirement. </a:t>
            </a:r>
            <a:endParaRPr lang="en-US" dirty="0" smtClean="0"/>
          </a:p>
        </p:txBody>
      </p:sp>
    </p:spTree>
    <p:extLst>
      <p:ext uri="{BB962C8B-B14F-4D97-AF65-F5344CB8AC3E}">
        <p14:creationId xmlns:p14="http://schemas.microsoft.com/office/powerpoint/2010/main" val="23587821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0229"/>
            <a:ext cx="10515600" cy="1325563"/>
          </a:xfrm>
        </p:spPr>
        <p:txBody>
          <a:bodyPr>
            <a:noAutofit/>
          </a:bodyPr>
          <a:lstStyle/>
          <a:p>
            <a:r>
              <a:rPr lang="en-US" sz="5400" i="1" dirty="0"/>
              <a:t>Resources</a:t>
            </a:r>
            <a:r>
              <a:rPr lang="en-US" sz="5400" dirty="0"/>
              <a:t> </a:t>
            </a:r>
            <a:br>
              <a:rPr lang="en-US" sz="5400" dirty="0"/>
            </a:br>
            <a:endParaRPr lang="en-US" sz="5400" dirty="0"/>
          </a:p>
        </p:txBody>
      </p:sp>
      <p:sp>
        <p:nvSpPr>
          <p:cNvPr id="3" name="Content Placeholder 2"/>
          <p:cNvSpPr>
            <a:spLocks noGrp="1"/>
          </p:cNvSpPr>
          <p:nvPr>
            <p:ph idx="1"/>
          </p:nvPr>
        </p:nvSpPr>
        <p:spPr>
          <a:xfrm>
            <a:off x="838200" y="1549750"/>
            <a:ext cx="10515600" cy="4942523"/>
          </a:xfrm>
        </p:spPr>
        <p:txBody>
          <a:bodyPr>
            <a:normAutofit fontScale="92500" lnSpcReduction="20000"/>
          </a:bodyPr>
          <a:lstStyle/>
          <a:p>
            <a:pPr marL="0" indent="0">
              <a:buNone/>
            </a:pPr>
            <a:r>
              <a:rPr lang="en-US" b="1" i="1" dirty="0"/>
              <a:t>Resource Links:</a:t>
            </a:r>
            <a:r>
              <a:rPr lang="en-US" dirty="0"/>
              <a:t> </a:t>
            </a:r>
          </a:p>
          <a:p>
            <a:pPr lvl="1"/>
            <a:r>
              <a:rPr lang="en-US" dirty="0"/>
              <a:t>FEMA - </a:t>
            </a:r>
            <a:r>
              <a:rPr lang="en-US" u="sng" dirty="0">
                <a:hlinkClick r:id="rId2"/>
              </a:rPr>
              <a:t>www.fema.gov</a:t>
            </a:r>
            <a:r>
              <a:rPr lang="en-US" dirty="0"/>
              <a:t> </a:t>
            </a:r>
          </a:p>
          <a:p>
            <a:pPr lvl="1"/>
            <a:r>
              <a:rPr lang="en-US" dirty="0"/>
              <a:t>American Red Cross - </a:t>
            </a:r>
            <a:r>
              <a:rPr lang="en-US" u="sng" dirty="0">
                <a:hlinkClick r:id="rId3"/>
              </a:rPr>
              <a:t>www.redcross.org</a:t>
            </a:r>
            <a:r>
              <a:rPr lang="en-US" dirty="0"/>
              <a:t> </a:t>
            </a:r>
            <a:endParaRPr lang="en-US" dirty="0" smtClean="0"/>
          </a:p>
          <a:p>
            <a:pPr lvl="1"/>
            <a:r>
              <a:rPr lang="en-US" dirty="0" smtClean="0"/>
              <a:t>American Academy of Pediatrics - </a:t>
            </a:r>
            <a:r>
              <a:rPr lang="en-US" dirty="0" smtClean="0">
                <a:hlinkClick r:id="rId4"/>
              </a:rPr>
              <a:t>Children and Disasters - Disaster Preparedness to Meet Children's Needs</a:t>
            </a:r>
            <a:endParaRPr lang="en-US" dirty="0"/>
          </a:p>
          <a:p>
            <a:pPr lvl="1"/>
            <a:r>
              <a:rPr lang="en-US" dirty="0"/>
              <a:t>Centers for Disease Control - </a:t>
            </a:r>
            <a:r>
              <a:rPr lang="en-US" u="sng" dirty="0">
                <a:hlinkClick r:id="rId5"/>
              </a:rPr>
              <a:t>www.emergency.cdc.gov</a:t>
            </a:r>
            <a:r>
              <a:rPr lang="en-US" dirty="0"/>
              <a:t> </a:t>
            </a:r>
            <a:endParaRPr lang="en-US" dirty="0" smtClean="0"/>
          </a:p>
          <a:p>
            <a:pPr lvl="1"/>
            <a:r>
              <a:rPr lang="en-US" dirty="0" smtClean="0"/>
              <a:t>Centers for Disease Control: Caring for Children - </a:t>
            </a:r>
            <a:r>
              <a:rPr lang="en-US" dirty="0" smtClean="0">
                <a:hlinkClick r:id="rId6"/>
              </a:rPr>
              <a:t>Children in Disasters</a:t>
            </a:r>
            <a:endParaRPr lang="en-US" dirty="0"/>
          </a:p>
          <a:p>
            <a:pPr lvl="1"/>
            <a:r>
              <a:rPr lang="en-US" dirty="0" smtClean="0"/>
              <a:t>Department </a:t>
            </a:r>
            <a:r>
              <a:rPr lang="en-US" dirty="0"/>
              <a:t>of Homeland Security - </a:t>
            </a:r>
            <a:r>
              <a:rPr lang="en-US" u="sng" dirty="0">
                <a:hlinkClick r:id="rId7"/>
              </a:rPr>
              <a:t>www.dhs.gov</a:t>
            </a:r>
            <a:r>
              <a:rPr lang="en-US" dirty="0"/>
              <a:t> </a:t>
            </a:r>
            <a:endParaRPr lang="en-US" dirty="0" smtClean="0"/>
          </a:p>
          <a:p>
            <a:pPr lvl="1"/>
            <a:r>
              <a:rPr lang="en-US" dirty="0" smtClean="0"/>
              <a:t>Department of Homeland Security: Ready Kids - </a:t>
            </a:r>
            <a:r>
              <a:rPr lang="en-US" dirty="0" smtClean="0">
                <a:hlinkClick r:id="rId8"/>
              </a:rPr>
              <a:t>Ready Kids</a:t>
            </a:r>
            <a:endParaRPr lang="en-US" dirty="0" smtClean="0"/>
          </a:p>
          <a:p>
            <a:pPr lvl="1"/>
            <a:r>
              <a:rPr lang="en-US" dirty="0" smtClean="0"/>
              <a:t>Save the Children - </a:t>
            </a:r>
            <a:r>
              <a:rPr lang="en-US" dirty="0" smtClean="0">
                <a:hlinkClick r:id="rId9"/>
              </a:rPr>
              <a:t>How to Prepare Kids for Emergencies</a:t>
            </a:r>
            <a:r>
              <a:rPr lang="en-US" dirty="0" smtClean="0"/>
              <a:t> </a:t>
            </a:r>
          </a:p>
          <a:p>
            <a:pPr lvl="1"/>
            <a:r>
              <a:rPr lang="en-US" dirty="0" smtClean="0"/>
              <a:t>U.S. Department of Health &amp; Human Services - </a:t>
            </a:r>
            <a:r>
              <a:rPr lang="en-US" dirty="0" smtClean="0">
                <a:hlinkClick r:id="rId10"/>
              </a:rPr>
              <a:t>Resource Guide: Emergency Preparedness and Response Resources for Child Care Programs</a:t>
            </a:r>
            <a:endParaRPr lang="en-US" dirty="0" smtClean="0"/>
          </a:p>
          <a:p>
            <a:pPr lvl="1"/>
            <a:r>
              <a:rPr lang="en-US" dirty="0" smtClean="0"/>
              <a:t>Child Welfare Information Gateway - </a:t>
            </a:r>
            <a:r>
              <a:rPr lang="en-US" dirty="0" smtClean="0">
                <a:hlinkClick r:id="rId11"/>
              </a:rPr>
              <a:t>Disaster Preparedness &amp; Response</a:t>
            </a:r>
            <a:endParaRPr lang="en-US" dirty="0"/>
          </a:p>
          <a:p>
            <a:pPr lvl="1"/>
            <a:r>
              <a:rPr lang="en-US" dirty="0"/>
              <a:t>Federal Fire Safety Administration - </a:t>
            </a:r>
            <a:r>
              <a:rPr lang="en-US" u="sng" dirty="0">
                <a:hlinkClick r:id="rId12"/>
              </a:rPr>
              <a:t>www.usfa.fema.gov</a:t>
            </a:r>
            <a:r>
              <a:rPr lang="en-US" dirty="0"/>
              <a:t> </a:t>
            </a:r>
          </a:p>
          <a:p>
            <a:pPr lvl="1"/>
            <a:r>
              <a:rPr lang="en-US" dirty="0" smtClean="0"/>
              <a:t>Division </a:t>
            </a:r>
            <a:r>
              <a:rPr lang="en-US" dirty="0"/>
              <a:t>of Child Care, (DCC) - </a:t>
            </a:r>
            <a:r>
              <a:rPr lang="en-US" u="sng" dirty="0" smtClean="0">
                <a:hlinkClick r:id="rId13"/>
              </a:rPr>
              <a:t>CHFS Division of Child Care</a:t>
            </a:r>
            <a:r>
              <a:rPr lang="en-US" dirty="0" smtClean="0"/>
              <a:t> </a:t>
            </a:r>
          </a:p>
          <a:p>
            <a:pPr lvl="1"/>
            <a:r>
              <a:rPr lang="en-US" dirty="0" smtClean="0"/>
              <a:t>Child Care Aware of Kentucky - </a:t>
            </a:r>
            <a:r>
              <a:rPr lang="en-US" dirty="0" smtClean="0">
                <a:hlinkClick r:id="rId14"/>
              </a:rPr>
              <a:t>Child Care Aware</a:t>
            </a:r>
            <a:endParaRPr lang="en-US" dirty="0"/>
          </a:p>
        </p:txBody>
      </p:sp>
    </p:spTree>
    <p:extLst>
      <p:ext uri="{BB962C8B-B14F-4D97-AF65-F5344CB8AC3E}">
        <p14:creationId xmlns:p14="http://schemas.microsoft.com/office/powerpoint/2010/main" val="17953744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smtClean="0"/>
              <a:t>Thank you!</a:t>
            </a:r>
            <a:endParaRPr lang="en-US" sz="5400" i="1" dirty="0"/>
          </a:p>
        </p:txBody>
      </p:sp>
      <p:sp>
        <p:nvSpPr>
          <p:cNvPr id="3" name="Content Placeholder 2"/>
          <p:cNvSpPr>
            <a:spLocks noGrp="1"/>
          </p:cNvSpPr>
          <p:nvPr>
            <p:ph idx="1"/>
          </p:nvPr>
        </p:nvSpPr>
        <p:spPr/>
        <p:txBody>
          <a:bodyPr/>
          <a:lstStyle/>
          <a:p>
            <a:pPr marL="0" indent="0">
              <a:buNone/>
            </a:pPr>
            <a:r>
              <a:rPr lang="en-US" dirty="0" smtClean="0"/>
              <a:t>We hope you’ve gained insight into creating your Emergency/Disaster Preparedness Plan!</a:t>
            </a:r>
          </a:p>
          <a:p>
            <a:pPr marL="0" indent="0">
              <a:buNone/>
            </a:pPr>
            <a:endParaRPr lang="en-US" dirty="0"/>
          </a:p>
          <a:p>
            <a:pPr marL="0" indent="0">
              <a:buNone/>
            </a:pPr>
            <a:r>
              <a:rPr lang="en-US" dirty="0" smtClean="0"/>
              <a:t>Again, please reach out to your Health &amp; Safety Coach through Child Care Aware of Kentucky for Technical Assistance relating to development and implementation of your plan! Locate your coach by selecting your county </a:t>
            </a:r>
            <a:r>
              <a:rPr lang="en-US" dirty="0" smtClean="0">
                <a:hlinkClick r:id="rId2"/>
              </a:rPr>
              <a:t>on this webpage!</a:t>
            </a:r>
            <a:endParaRPr lang="en-US" dirty="0" smtClean="0"/>
          </a:p>
          <a:p>
            <a:pPr marL="0" indent="0">
              <a:buNone/>
            </a:pPr>
            <a:r>
              <a:rPr lang="en-US" dirty="0" smtClean="0"/>
              <a:t>You can also utilize “Coach Chat” to ask questions to a coach via Facebook Messenger: </a:t>
            </a:r>
            <a:r>
              <a:rPr lang="en-US" dirty="0" smtClean="0">
                <a:hlinkClick r:id="rId3"/>
              </a:rPr>
              <a:t>Click here to be directed to Coach Chat!</a:t>
            </a:r>
            <a:endParaRPr lang="en-US" dirty="0"/>
          </a:p>
        </p:txBody>
      </p:sp>
    </p:spTree>
    <p:extLst>
      <p:ext uri="{BB962C8B-B14F-4D97-AF65-F5344CB8AC3E}">
        <p14:creationId xmlns:p14="http://schemas.microsoft.com/office/powerpoint/2010/main" val="2004491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3772"/>
          </a:xfrm>
        </p:spPr>
        <p:txBody>
          <a:bodyPr>
            <a:normAutofit/>
          </a:bodyPr>
          <a:lstStyle/>
          <a:p>
            <a:r>
              <a:rPr lang="en-US" sz="5400" i="1" dirty="0" smtClean="0"/>
              <a:t>Table of Contents</a:t>
            </a:r>
            <a:endParaRPr lang="en-US" sz="5400" i="1" dirty="0"/>
          </a:p>
        </p:txBody>
      </p:sp>
      <p:sp>
        <p:nvSpPr>
          <p:cNvPr id="3" name="Content Placeholder 2"/>
          <p:cNvSpPr>
            <a:spLocks noGrp="1"/>
          </p:cNvSpPr>
          <p:nvPr>
            <p:ph idx="1"/>
          </p:nvPr>
        </p:nvSpPr>
        <p:spPr>
          <a:xfrm>
            <a:off x="838200" y="1324305"/>
            <a:ext cx="10515600" cy="5439101"/>
          </a:xfrm>
        </p:spPr>
        <p:txBody>
          <a:bodyPr>
            <a:noAutofit/>
          </a:bodyPr>
          <a:lstStyle/>
          <a:p>
            <a:r>
              <a:rPr lang="en-US" dirty="0" smtClean="0"/>
              <a:t>Statute and Regulations</a:t>
            </a:r>
          </a:p>
          <a:p>
            <a:r>
              <a:rPr lang="en-US" dirty="0" smtClean="0"/>
              <a:t>Why Prepare an Evacuation Plan?</a:t>
            </a:r>
          </a:p>
          <a:p>
            <a:r>
              <a:rPr lang="en-US" dirty="0" smtClean="0"/>
              <a:t>Terms to Know</a:t>
            </a:r>
          </a:p>
          <a:p>
            <a:r>
              <a:rPr lang="en-US" dirty="0" smtClean="0"/>
              <a:t>Required Components</a:t>
            </a:r>
          </a:p>
          <a:p>
            <a:pPr lvl="1">
              <a:buFont typeface="Wingdings" panose="05000000000000000000" pitchFamily="2" charset="2"/>
              <a:buChar char="§"/>
            </a:pPr>
            <a:r>
              <a:rPr lang="en-US" sz="2800" dirty="0" smtClean="0"/>
              <a:t>Preparation</a:t>
            </a:r>
          </a:p>
          <a:p>
            <a:pPr lvl="1">
              <a:buFont typeface="Wingdings" panose="05000000000000000000" pitchFamily="2" charset="2"/>
              <a:buChar char="§"/>
            </a:pPr>
            <a:r>
              <a:rPr lang="en-US" sz="2800" dirty="0" smtClean="0"/>
              <a:t>Response</a:t>
            </a:r>
          </a:p>
          <a:p>
            <a:pPr lvl="1">
              <a:buFont typeface="Wingdings" panose="05000000000000000000" pitchFamily="2" charset="2"/>
              <a:buChar char="§"/>
            </a:pPr>
            <a:r>
              <a:rPr lang="en-US" sz="2800" dirty="0" smtClean="0"/>
              <a:t>Recovery</a:t>
            </a:r>
          </a:p>
          <a:p>
            <a:pPr lvl="2">
              <a:buFont typeface="Wingdings" panose="05000000000000000000" pitchFamily="2" charset="2"/>
              <a:buChar char="Ø"/>
            </a:pPr>
            <a:r>
              <a:rPr lang="en-US" dirty="0" smtClean="0"/>
              <a:t>Notifying the Cabinet</a:t>
            </a:r>
          </a:p>
          <a:p>
            <a:r>
              <a:rPr lang="en-US" dirty="0" smtClean="0"/>
              <a:t>Procedures </a:t>
            </a:r>
            <a:r>
              <a:rPr lang="en-US" dirty="0"/>
              <a:t>&amp; Evacuation Planning Form Requirements </a:t>
            </a:r>
            <a:endParaRPr lang="en-US" dirty="0" smtClean="0"/>
          </a:p>
          <a:p>
            <a:r>
              <a:rPr lang="en-US" dirty="0" smtClean="0"/>
              <a:t>Division of Child Care Suggested Planning Forms</a:t>
            </a:r>
          </a:p>
          <a:p>
            <a:r>
              <a:rPr lang="en-US" dirty="0" smtClean="0"/>
              <a:t>Resources</a:t>
            </a:r>
          </a:p>
        </p:txBody>
      </p:sp>
    </p:spTree>
    <p:extLst>
      <p:ext uri="{BB962C8B-B14F-4D97-AF65-F5344CB8AC3E}">
        <p14:creationId xmlns:p14="http://schemas.microsoft.com/office/powerpoint/2010/main" val="2448831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smtClean="0"/>
              <a:t>Statute and Regulations</a:t>
            </a:r>
            <a:endParaRPr lang="en-US" sz="5400" i="1" dirty="0"/>
          </a:p>
        </p:txBody>
      </p:sp>
      <p:sp>
        <p:nvSpPr>
          <p:cNvPr id="3" name="Content Placeholder 2"/>
          <p:cNvSpPr>
            <a:spLocks noGrp="1"/>
          </p:cNvSpPr>
          <p:nvPr>
            <p:ph idx="1"/>
          </p:nvPr>
        </p:nvSpPr>
        <p:spPr>
          <a:xfrm>
            <a:off x="838200" y="2602865"/>
            <a:ext cx="4636770" cy="2574925"/>
          </a:xfrm>
        </p:spPr>
        <p:txBody>
          <a:bodyPr>
            <a:normAutofit lnSpcReduction="10000"/>
          </a:bodyPr>
          <a:lstStyle/>
          <a:p>
            <a:pPr marL="0" indent="0" algn="ctr">
              <a:buNone/>
            </a:pPr>
            <a:r>
              <a:rPr lang="en-US" dirty="0" smtClean="0"/>
              <a:t>We will first cover the </a:t>
            </a:r>
            <a:r>
              <a:rPr lang="en-US" dirty="0"/>
              <a:t>Kentucky Revised Statute and </a:t>
            </a:r>
            <a:r>
              <a:rPr lang="en-US" dirty="0" smtClean="0"/>
              <a:t>Kentucky Administrative Regulations </a:t>
            </a:r>
            <a:r>
              <a:rPr lang="en-US" dirty="0"/>
              <a:t>regarding Child Care Emergency Disaster Preparedness and Evacuation Planning.</a:t>
            </a:r>
          </a:p>
          <a:p>
            <a:endParaRPr lang="en-US" dirty="0"/>
          </a:p>
        </p:txBody>
      </p:sp>
      <p:pic>
        <p:nvPicPr>
          <p:cNvPr id="4" name="Picture 3" descr="United States Senate election in Kentucky, 2010 - Wikipedia"/>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1027906"/>
            <a:ext cx="4880610" cy="4880610"/>
          </a:xfrm>
          <a:prstGeom prst="rect">
            <a:avLst/>
          </a:prstGeom>
        </p:spPr>
      </p:pic>
    </p:spTree>
    <p:extLst>
      <p:ext uri="{BB962C8B-B14F-4D97-AF65-F5344CB8AC3E}">
        <p14:creationId xmlns:p14="http://schemas.microsoft.com/office/powerpoint/2010/main" val="3134231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6696"/>
            <a:ext cx="10515600" cy="1325563"/>
          </a:xfrm>
        </p:spPr>
        <p:txBody>
          <a:bodyPr>
            <a:normAutofit fontScale="90000"/>
          </a:bodyPr>
          <a:lstStyle/>
          <a:p>
            <a:r>
              <a:rPr lang="en-US" sz="6000" i="1" dirty="0"/>
              <a:t>KRS 199.895 Evacuation Plan Statute</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The requirements for child-care centers and family child care homes regarding disaster preparedness and emergency planning is outlined in the following state statute:</a:t>
            </a:r>
          </a:p>
          <a:p>
            <a:pPr marL="0" indent="0">
              <a:buNone/>
            </a:pPr>
            <a:endParaRPr lang="en-US" dirty="0"/>
          </a:p>
          <a:p>
            <a:r>
              <a:rPr lang="en-US" b="1" i="1" dirty="0"/>
              <a:t>KRS 199.895:</a:t>
            </a:r>
            <a:r>
              <a:rPr lang="en-US" i="1" dirty="0"/>
              <a:t> An evacuation plan is required for child-care centers and family child care homes - Annual updating of the plan - Provision of plan to local emergency management officials and parents.</a:t>
            </a:r>
            <a:r>
              <a:rPr lang="en-US" dirty="0"/>
              <a:t> </a:t>
            </a:r>
            <a:endParaRPr lang="en-US" dirty="0" smtClean="0"/>
          </a:p>
          <a:p>
            <a:pPr marL="0" indent="0">
              <a:buNone/>
            </a:pPr>
            <a:r>
              <a:rPr lang="en-US" dirty="0"/>
              <a:t> </a:t>
            </a:r>
          </a:p>
          <a:p>
            <a:r>
              <a:rPr lang="en-US" dirty="0"/>
              <a:t>The following slides will display the statute in full. </a:t>
            </a:r>
            <a:r>
              <a:rPr lang="en-US" dirty="0" smtClean="0"/>
              <a:t> If </a:t>
            </a:r>
            <a:r>
              <a:rPr lang="en-US" dirty="0"/>
              <a:t>you would like a PDF version of this statute, </a:t>
            </a:r>
            <a:r>
              <a:rPr lang="en-US" dirty="0" smtClean="0"/>
              <a:t>please </a:t>
            </a:r>
            <a:r>
              <a:rPr lang="en-US" dirty="0" smtClean="0">
                <a:hlinkClick r:id="rId2"/>
              </a:rPr>
              <a:t>CLICK HERE</a:t>
            </a:r>
            <a:r>
              <a:rPr lang="en-US" dirty="0" smtClean="0"/>
              <a:t>.</a:t>
            </a:r>
            <a:endParaRPr lang="en-US" dirty="0"/>
          </a:p>
        </p:txBody>
      </p:sp>
    </p:spTree>
    <p:extLst>
      <p:ext uri="{BB962C8B-B14F-4D97-AF65-F5344CB8AC3E}">
        <p14:creationId xmlns:p14="http://schemas.microsoft.com/office/powerpoint/2010/main" val="4261907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3715"/>
            <a:ext cx="10515600" cy="1176973"/>
          </a:xfrm>
        </p:spPr>
        <p:txBody>
          <a:bodyPr>
            <a:normAutofit/>
          </a:bodyPr>
          <a:lstStyle/>
          <a:p>
            <a:r>
              <a:rPr lang="en-US" sz="5400" i="1" dirty="0"/>
              <a:t>KRS 199.895 Evacuation Plan </a:t>
            </a:r>
            <a:r>
              <a:rPr lang="en-US" sz="5400" i="1" dirty="0" smtClean="0"/>
              <a:t>Statute</a:t>
            </a:r>
            <a:endParaRPr lang="en-US" sz="5400" dirty="0"/>
          </a:p>
        </p:txBody>
      </p:sp>
      <p:sp>
        <p:nvSpPr>
          <p:cNvPr id="3" name="Content Placeholder 2"/>
          <p:cNvSpPr>
            <a:spLocks noGrp="1"/>
          </p:cNvSpPr>
          <p:nvPr>
            <p:ph idx="1"/>
          </p:nvPr>
        </p:nvSpPr>
        <p:spPr>
          <a:xfrm>
            <a:off x="838200" y="1690688"/>
            <a:ext cx="10515600" cy="4351338"/>
          </a:xfrm>
        </p:spPr>
        <p:txBody>
          <a:bodyPr>
            <a:normAutofit fontScale="77500" lnSpcReduction="20000"/>
          </a:bodyPr>
          <a:lstStyle/>
          <a:p>
            <a:pPr marL="0" indent="0">
              <a:buNone/>
            </a:pPr>
            <a:endParaRPr lang="en-US" dirty="0"/>
          </a:p>
          <a:p>
            <a:pPr marL="0" indent="0">
              <a:buNone/>
            </a:pPr>
            <a:r>
              <a:rPr lang="en-US" dirty="0"/>
              <a:t> (1) A child-care center licensed under KRS 199.896 and a family child-care home certified under KRS 199.8982 shall have a written plan for evacuation in the event of fire, natural disaster, or other threatening situation that may pose a health or safety hazard to the children in the center or home. The plan shall include but not be limited to: </a:t>
            </a:r>
          </a:p>
          <a:p>
            <a:pPr marL="0" indent="0">
              <a:buNone/>
            </a:pPr>
            <a:r>
              <a:rPr lang="en-US" dirty="0" smtClean="0"/>
              <a:t>(a)   A </a:t>
            </a:r>
            <a:r>
              <a:rPr lang="en-US" dirty="0"/>
              <a:t>designated relocation site and evacuation route; </a:t>
            </a:r>
          </a:p>
          <a:p>
            <a:pPr marL="514350" indent="-514350">
              <a:buAutoNum type="alphaLcParenBoth" startAt="2"/>
            </a:pPr>
            <a:r>
              <a:rPr lang="en-US" dirty="0" smtClean="0"/>
              <a:t>Procedures </a:t>
            </a:r>
            <a:r>
              <a:rPr lang="en-US" dirty="0"/>
              <a:t>for notifying parents of the relocation and ensuring family reunification; </a:t>
            </a:r>
            <a:endParaRPr lang="en-US" dirty="0" smtClean="0"/>
          </a:p>
          <a:p>
            <a:pPr marL="514350" indent="-514350">
              <a:buAutoNum type="alphaLcParenBoth" startAt="2"/>
            </a:pPr>
            <a:r>
              <a:rPr lang="en-US" dirty="0" smtClean="0"/>
              <a:t>Procedures </a:t>
            </a:r>
            <a:r>
              <a:rPr lang="en-US" dirty="0"/>
              <a:t>to address the needs of individual children including children with special needs; </a:t>
            </a:r>
            <a:endParaRPr lang="en-US" dirty="0" smtClean="0"/>
          </a:p>
          <a:p>
            <a:pPr marL="514350" indent="-514350">
              <a:buAutoNum type="alphaLcParenBoth" startAt="4"/>
            </a:pPr>
            <a:r>
              <a:rPr lang="en-US" dirty="0" smtClean="0"/>
              <a:t>Instructions </a:t>
            </a:r>
            <a:r>
              <a:rPr lang="en-US" dirty="0"/>
              <a:t>relating to the training of staff or the reassignment of staff duties, as </a:t>
            </a:r>
            <a:endParaRPr lang="en-US" dirty="0" smtClean="0"/>
          </a:p>
          <a:p>
            <a:pPr marL="0" indent="0">
              <a:buNone/>
            </a:pPr>
            <a:r>
              <a:rPr lang="en-US" dirty="0" smtClean="0"/>
              <a:t>	appropriate</a:t>
            </a:r>
            <a:r>
              <a:rPr lang="en-US" dirty="0"/>
              <a:t>; </a:t>
            </a:r>
            <a:endParaRPr lang="en-US" dirty="0" smtClean="0"/>
          </a:p>
          <a:p>
            <a:pPr marL="0" indent="0">
              <a:buNone/>
            </a:pPr>
            <a:r>
              <a:rPr lang="en-US" dirty="0" smtClean="0"/>
              <a:t>(e)   </a:t>
            </a:r>
            <a:r>
              <a:rPr lang="en-US" dirty="0"/>
              <a:t>Coordination with local emergency management officials; and </a:t>
            </a:r>
          </a:p>
          <a:p>
            <a:pPr marL="0" indent="0">
              <a:buNone/>
            </a:pPr>
            <a:r>
              <a:rPr lang="en-US" dirty="0" smtClean="0"/>
              <a:t>(f)    A </a:t>
            </a:r>
            <a:r>
              <a:rPr lang="en-US" dirty="0"/>
              <a:t>program to ensure that appropriate staff are familiar with the plan's components. </a:t>
            </a:r>
          </a:p>
        </p:txBody>
      </p:sp>
    </p:spTree>
    <p:extLst>
      <p:ext uri="{BB962C8B-B14F-4D97-AF65-F5344CB8AC3E}">
        <p14:creationId xmlns:p14="http://schemas.microsoft.com/office/powerpoint/2010/main" val="2128394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025"/>
            <a:ext cx="10515600" cy="1325563"/>
          </a:xfrm>
        </p:spPr>
        <p:txBody>
          <a:bodyPr>
            <a:noAutofit/>
          </a:bodyPr>
          <a:lstStyle/>
          <a:p>
            <a:r>
              <a:rPr lang="en-US" sz="5400" i="1" dirty="0" smtClean="0"/>
              <a:t>KRS 199.895 Evacuation Plan Statute</a:t>
            </a:r>
            <a:r>
              <a:rPr lang="en-US" sz="5400" dirty="0" smtClean="0"/>
              <a:t/>
            </a:r>
            <a:br>
              <a:rPr lang="en-US" sz="5400" dirty="0" smtClean="0"/>
            </a:br>
            <a:endParaRPr lang="en-US" sz="5400" dirty="0"/>
          </a:p>
        </p:txBody>
      </p:sp>
      <p:sp>
        <p:nvSpPr>
          <p:cNvPr id="3" name="Content Placeholder 2"/>
          <p:cNvSpPr>
            <a:spLocks noGrp="1"/>
          </p:cNvSpPr>
          <p:nvPr>
            <p:ph idx="1"/>
          </p:nvPr>
        </p:nvSpPr>
        <p:spPr/>
        <p:txBody>
          <a:bodyPr>
            <a:normAutofit/>
          </a:bodyPr>
          <a:lstStyle/>
          <a:p>
            <a:endParaRPr lang="en-US" sz="2200" dirty="0"/>
          </a:p>
          <a:p>
            <a:pPr marL="0" indent="0">
              <a:buNone/>
            </a:pPr>
            <a:r>
              <a:rPr lang="en-US" sz="2200" dirty="0" smtClean="0"/>
              <a:t>(</a:t>
            </a:r>
            <a:r>
              <a:rPr lang="en-US" sz="2200" dirty="0"/>
              <a:t>2) A child-care center and a family child-care home shall update the evacuation plan by December 31 each year. </a:t>
            </a:r>
          </a:p>
          <a:p>
            <a:pPr marL="0" indent="0">
              <a:buNone/>
            </a:pPr>
            <a:r>
              <a:rPr lang="en-US" sz="2200" dirty="0"/>
              <a:t>(3) A child-care center and a family child-care home shall retain an updated copy of the plan for evacuation, provide an updated copy to appropriate local emergency management officials, and provide a copy to each parent, custodian, or guardian of the child at the time of the child's enrollment in the program and whenever the plan is updated. </a:t>
            </a:r>
          </a:p>
          <a:p>
            <a:pPr marL="914400" lvl="2" indent="0">
              <a:buNone/>
            </a:pPr>
            <a:r>
              <a:rPr lang="en-US" b="1" dirty="0"/>
              <a:t>Effective: </a:t>
            </a:r>
            <a:r>
              <a:rPr lang="en-US" dirty="0"/>
              <a:t>July 12, 2012 </a:t>
            </a:r>
          </a:p>
          <a:p>
            <a:pPr marL="914400" lvl="2" indent="0">
              <a:buNone/>
            </a:pPr>
            <a:r>
              <a:rPr lang="en-US" b="1" dirty="0" smtClean="0"/>
              <a:t>History</a:t>
            </a:r>
            <a:r>
              <a:rPr lang="en-US" b="1" dirty="0"/>
              <a:t>: </a:t>
            </a:r>
            <a:r>
              <a:rPr lang="en-US" dirty="0"/>
              <a:t>Amended 2012 Ky. Acts </a:t>
            </a:r>
            <a:r>
              <a:rPr lang="en-US" dirty="0" err="1"/>
              <a:t>ch.</a:t>
            </a:r>
            <a:r>
              <a:rPr lang="en-US" dirty="0"/>
              <a:t> 102, sec. 1, effective July 12, 2012. -- Created 2011 Ky. Acts </a:t>
            </a:r>
            <a:r>
              <a:rPr lang="en-US" dirty="0" err="1"/>
              <a:t>ch.</a:t>
            </a:r>
            <a:r>
              <a:rPr lang="en-US" dirty="0"/>
              <a:t> 69, sec. 3, effective December 31, 2011. </a:t>
            </a:r>
          </a:p>
        </p:txBody>
      </p:sp>
    </p:spTree>
    <p:extLst>
      <p:ext uri="{BB962C8B-B14F-4D97-AF65-F5344CB8AC3E}">
        <p14:creationId xmlns:p14="http://schemas.microsoft.com/office/powerpoint/2010/main" val="3129178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t> </a:t>
            </a:r>
            <a:br>
              <a:rPr lang="en-US" sz="5400" dirty="0"/>
            </a:br>
            <a:r>
              <a:rPr lang="en-US" sz="5400" i="1" dirty="0"/>
              <a:t>922 KAR Evacuation </a:t>
            </a:r>
            <a:r>
              <a:rPr lang="en-US" sz="5400" i="1" dirty="0" smtClean="0"/>
              <a:t>Plan </a:t>
            </a:r>
            <a:r>
              <a:rPr lang="en-US" sz="5400" i="1" dirty="0"/>
              <a:t>Regulations</a:t>
            </a:r>
            <a:r>
              <a:rPr lang="en-US" sz="5400" dirty="0"/>
              <a:t/>
            </a:r>
            <a:br>
              <a:rPr lang="en-US" sz="5400" dirty="0"/>
            </a:br>
            <a:endParaRPr lang="en-US" sz="5400" dirty="0"/>
          </a:p>
        </p:txBody>
      </p:sp>
      <p:sp>
        <p:nvSpPr>
          <p:cNvPr id="3" name="Content Placeholder 2"/>
          <p:cNvSpPr>
            <a:spLocks noGrp="1"/>
          </p:cNvSpPr>
          <p:nvPr>
            <p:ph idx="1"/>
          </p:nvPr>
        </p:nvSpPr>
        <p:spPr>
          <a:xfrm>
            <a:off x="838200" y="1690688"/>
            <a:ext cx="10515600" cy="4486275"/>
          </a:xfrm>
        </p:spPr>
        <p:txBody>
          <a:bodyPr>
            <a:normAutofit fontScale="70000" lnSpcReduction="20000"/>
          </a:bodyPr>
          <a:lstStyle/>
          <a:p>
            <a:pPr marL="0" indent="0">
              <a:buNone/>
            </a:pPr>
            <a:r>
              <a:rPr lang="en-US" i="1" dirty="0"/>
              <a:t>The Kentucky </a:t>
            </a:r>
            <a:r>
              <a:rPr lang="en-US" i="1" dirty="0" smtClean="0"/>
              <a:t>Administrative </a:t>
            </a:r>
            <a:r>
              <a:rPr lang="en-US" i="1" dirty="0"/>
              <a:t>R</a:t>
            </a:r>
            <a:r>
              <a:rPr lang="en-US" i="1" dirty="0" smtClean="0"/>
              <a:t>egulations </a:t>
            </a:r>
            <a:r>
              <a:rPr lang="en-US" i="1" dirty="0"/>
              <a:t>for Child Care requiring components of emergency disaster preparedness planning are:</a:t>
            </a:r>
            <a:endParaRPr lang="en-US" dirty="0"/>
          </a:p>
          <a:p>
            <a:pPr marL="0" indent="0">
              <a:buNone/>
            </a:pPr>
            <a:endParaRPr lang="en-US" dirty="0"/>
          </a:p>
          <a:p>
            <a:r>
              <a:rPr lang="en-US" dirty="0" smtClean="0"/>
              <a:t>922 </a:t>
            </a:r>
            <a:r>
              <a:rPr lang="en-US" dirty="0"/>
              <a:t>KAR 2:090</a:t>
            </a:r>
            <a:r>
              <a:rPr lang="en-US" dirty="0" smtClean="0"/>
              <a:t>. Child-care </a:t>
            </a:r>
            <a:r>
              <a:rPr lang="en-US" dirty="0"/>
              <a:t>center licensure</a:t>
            </a:r>
          </a:p>
          <a:p>
            <a:endParaRPr lang="en-US" dirty="0"/>
          </a:p>
          <a:p>
            <a:r>
              <a:rPr lang="en-US" dirty="0" smtClean="0"/>
              <a:t> </a:t>
            </a:r>
            <a:r>
              <a:rPr lang="en-US" dirty="0"/>
              <a:t>922 KAR 2:100. Certification of family child-care homes </a:t>
            </a:r>
          </a:p>
          <a:p>
            <a:endParaRPr lang="en-US" dirty="0"/>
          </a:p>
          <a:p>
            <a:r>
              <a:rPr lang="en-US" dirty="0" smtClean="0"/>
              <a:t> </a:t>
            </a:r>
            <a:r>
              <a:rPr lang="en-US" dirty="0"/>
              <a:t>922 KAR 2:120. Child-care center health and safety standards</a:t>
            </a:r>
          </a:p>
          <a:p>
            <a:endParaRPr lang="en-US" dirty="0"/>
          </a:p>
          <a:p>
            <a:r>
              <a:rPr lang="en-US" dirty="0" smtClean="0"/>
              <a:t> </a:t>
            </a:r>
            <a:r>
              <a:rPr lang="en-US" dirty="0"/>
              <a:t>922 KAR 2:180 Requirements for registered </a:t>
            </a:r>
            <a:r>
              <a:rPr lang="en-US" dirty="0" smtClean="0"/>
              <a:t>child care </a:t>
            </a:r>
            <a:r>
              <a:rPr lang="en-US" dirty="0"/>
              <a:t>providers in the Child Care Assistance </a:t>
            </a:r>
            <a:r>
              <a:rPr lang="en-US" dirty="0" smtClean="0"/>
              <a:t>Program</a:t>
            </a:r>
          </a:p>
          <a:p>
            <a:pPr marL="0" indent="0">
              <a:buNone/>
            </a:pPr>
            <a:endParaRPr lang="en-US" dirty="0"/>
          </a:p>
          <a:p>
            <a:pPr marL="0" indent="0">
              <a:buNone/>
            </a:pPr>
            <a:endParaRPr lang="en-US" dirty="0" smtClean="0"/>
          </a:p>
          <a:p>
            <a:pPr marL="0" indent="0">
              <a:buNone/>
            </a:pPr>
            <a:r>
              <a:rPr lang="en-US" dirty="0" smtClean="0"/>
              <a:t>These regulations may be found at: </a:t>
            </a:r>
            <a:r>
              <a:rPr lang="en-US" dirty="0" smtClean="0">
                <a:hlinkClick r:id="rId2"/>
              </a:rPr>
              <a:t>https</a:t>
            </a:r>
            <a:r>
              <a:rPr lang="en-US" dirty="0">
                <a:hlinkClick r:id="rId2"/>
              </a:rPr>
              <a:t>://</a:t>
            </a:r>
            <a:r>
              <a:rPr lang="en-US" dirty="0" smtClean="0">
                <a:hlinkClick r:id="rId2"/>
              </a:rPr>
              <a:t>apps.legislature.ky.gov/law/kar/TITLE922.HTM</a:t>
            </a:r>
            <a:endParaRPr lang="en-US" dirty="0" smtClean="0"/>
          </a:p>
          <a:p>
            <a:pPr marL="0" indent="0">
              <a:buNone/>
            </a:pPr>
            <a:endParaRPr lang="en-US" dirty="0"/>
          </a:p>
        </p:txBody>
      </p:sp>
    </p:spTree>
    <p:extLst>
      <p:ext uri="{BB962C8B-B14F-4D97-AF65-F5344CB8AC3E}">
        <p14:creationId xmlns:p14="http://schemas.microsoft.com/office/powerpoint/2010/main" val="2999396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6000</TotalTime>
  <Words>2267</Words>
  <Application>Microsoft Office PowerPoint</Application>
  <PresentationFormat>Widescreen</PresentationFormat>
  <Paragraphs>254</Paragraphs>
  <Slides>31</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Wingdings</vt:lpstr>
      <vt:lpstr>Office Theme</vt:lpstr>
      <vt:lpstr>Child Care Emergency / Disaster Preparedness</vt:lpstr>
      <vt:lpstr>Introduction</vt:lpstr>
      <vt:lpstr>Emergency planning for child caring facilities is a big undertaking and this material has been designed to assist you in thinking through the many aspects of designing and implementing your evacuation plan. </vt:lpstr>
      <vt:lpstr>Table of Contents</vt:lpstr>
      <vt:lpstr>Statute and Regulations</vt:lpstr>
      <vt:lpstr>KRS 199.895 Evacuation Plan Statute </vt:lpstr>
      <vt:lpstr>KRS 199.895 Evacuation Plan Statute</vt:lpstr>
      <vt:lpstr>KRS 199.895 Evacuation Plan Statute </vt:lpstr>
      <vt:lpstr>  922 KAR Evacuation Plan Regulations </vt:lpstr>
      <vt:lpstr>Why Prepare an Emergency / Disaster Evacuation Plan?</vt:lpstr>
      <vt:lpstr>Terms to Know </vt:lpstr>
      <vt:lpstr>Additional Terms to Know</vt:lpstr>
      <vt:lpstr>The Required Components</vt:lpstr>
      <vt:lpstr>Preparation: Save the Children “Do the Prep Step!”</vt:lpstr>
      <vt:lpstr>Preparation: A Designated Relocation Site &amp; Evacuation Route </vt:lpstr>
      <vt:lpstr>Preparation: A Designated Relocation Site &amp; Evacuation Route</vt:lpstr>
      <vt:lpstr>Preparation: A Designated Relocation Site &amp; Evacuation Route</vt:lpstr>
      <vt:lpstr>Preparation: A Designated Relocation Site &amp; Evacuation Route</vt:lpstr>
      <vt:lpstr>Preparation: Procedures for Notifying Parents of the Relocation and Ensuring Family Reunification</vt:lpstr>
      <vt:lpstr>Preparation: Addressing the Needs of Individual Children Including Children with Special Needs </vt:lpstr>
      <vt:lpstr>Preparation: Instructions Relating to the Training of Staff or the Reassignment of Staff Duties as Appropriate</vt:lpstr>
      <vt:lpstr>Preparation: Coordination with Local  Emergency Management Officials</vt:lpstr>
      <vt:lpstr>Preparation:  Ensure that Appropriate Staff are Familiar with the Plan’s Components</vt:lpstr>
      <vt:lpstr>Response to an Emergency or Disaster </vt:lpstr>
      <vt:lpstr>Response: Added Situations to  Consider</vt:lpstr>
      <vt:lpstr>Recovery from Emergency or Disaster </vt:lpstr>
      <vt:lpstr>Recovery: Notifying the Cabinet</vt:lpstr>
      <vt:lpstr>Emergency / Disaster Procedures &amp; Evacuation Planning Form Requirements </vt:lpstr>
      <vt:lpstr>Forms and Documents </vt:lpstr>
      <vt:lpstr>Resources  </vt:lpstr>
      <vt:lpstr>Thank you!</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Care Emergency / Disaster Preparedness</dc:title>
  <dc:creator>Rachels, Lauren (CHFS DCBS DCC)</dc:creator>
  <cp:lastModifiedBy>Vanover, Sarah T (CHFS DCBS DCC)</cp:lastModifiedBy>
  <cp:revision>61</cp:revision>
  <cp:lastPrinted>2019-10-03T15:02:35Z</cp:lastPrinted>
  <dcterms:created xsi:type="dcterms:W3CDTF">2019-09-23T16:45:16Z</dcterms:created>
  <dcterms:modified xsi:type="dcterms:W3CDTF">2019-10-21T15:56:04Z</dcterms:modified>
</cp:coreProperties>
</file>